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3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61B38AC-91EF-EC40-A4B2-DE3515935A4C}" type="datetimeFigureOut">
              <a:rPr lang="en-US" smtClean="0"/>
              <a:t>9/18/13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A6308E-4E7A-6745-B771-D314B9040C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B38AC-91EF-EC40-A4B2-DE3515935A4C}" type="datetimeFigureOut">
              <a:rPr lang="en-US" smtClean="0"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6308E-4E7A-6745-B771-D314B9040C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B38AC-91EF-EC40-A4B2-DE3515935A4C}" type="datetimeFigureOut">
              <a:rPr lang="en-US" smtClean="0"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6308E-4E7A-6745-B771-D314B9040C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B38AC-91EF-EC40-A4B2-DE3515935A4C}" type="datetimeFigureOut">
              <a:rPr lang="en-US" smtClean="0"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6308E-4E7A-6745-B771-D314B9040C0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B38AC-91EF-EC40-A4B2-DE3515935A4C}" type="datetimeFigureOut">
              <a:rPr lang="en-US" smtClean="0"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6308E-4E7A-6745-B771-D314B9040C0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B38AC-91EF-EC40-A4B2-DE3515935A4C}" type="datetimeFigureOut">
              <a:rPr lang="en-US" smtClean="0"/>
              <a:t>9/18/13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6308E-4E7A-6745-B771-D314B9040C0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B38AC-91EF-EC40-A4B2-DE3515935A4C}" type="datetimeFigureOut">
              <a:rPr lang="en-US" smtClean="0"/>
              <a:t>9/18/13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6308E-4E7A-6745-B771-D314B9040C0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B38AC-91EF-EC40-A4B2-DE3515935A4C}" type="datetimeFigureOut">
              <a:rPr lang="en-US" smtClean="0"/>
              <a:t>9/18/13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6308E-4E7A-6745-B771-D314B9040C0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B38AC-91EF-EC40-A4B2-DE3515935A4C}" type="datetimeFigureOut">
              <a:rPr lang="en-US" smtClean="0"/>
              <a:t>9/18/13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6308E-4E7A-6745-B771-D314B9040C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061B38AC-91EF-EC40-A4B2-DE3515935A4C}" type="datetimeFigureOut">
              <a:rPr lang="en-US" smtClean="0"/>
              <a:t>9/18/13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6308E-4E7A-6745-B771-D314B9040C0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61B38AC-91EF-EC40-A4B2-DE3515935A4C}" type="datetimeFigureOut">
              <a:rPr lang="en-US" smtClean="0"/>
              <a:t>9/18/13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5A6308E-4E7A-6745-B771-D314B9040C0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061B38AC-91EF-EC40-A4B2-DE3515935A4C}" type="datetimeFigureOut">
              <a:rPr lang="en-US" smtClean="0"/>
              <a:t>9/18/13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5A6308E-4E7A-6745-B771-D314B9040C0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Verbs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Introduction to Literature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94267" y="3200400"/>
          <a:ext cx="6807200" cy="2793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07200"/>
              </a:tblGrid>
              <a:tr h="74226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Helping Verbs other than the forms</a:t>
                      </a:r>
                      <a:r>
                        <a:rPr lang="en-US" baseline="0" dirty="0" smtClean="0"/>
                        <a:t> of </a:t>
                      </a:r>
                      <a:r>
                        <a:rPr lang="en-US" i="1" baseline="0" dirty="0" smtClean="0"/>
                        <a:t>be</a:t>
                      </a:r>
                      <a:endParaRPr lang="en-US" dirty="0"/>
                    </a:p>
                  </a:txBody>
                  <a:tcPr/>
                </a:tc>
              </a:tr>
              <a:tr h="512934">
                <a:tc>
                  <a:txBody>
                    <a:bodyPr/>
                    <a:lstStyle/>
                    <a:p>
                      <a:r>
                        <a:rPr lang="en-US" dirty="0" smtClean="0"/>
                        <a:t>do             </a:t>
                      </a:r>
                      <a:r>
                        <a:rPr lang="en-US" baseline="0" dirty="0" smtClean="0"/>
                        <a:t>  h</a:t>
                      </a:r>
                      <a:r>
                        <a:rPr lang="en-US" dirty="0" smtClean="0"/>
                        <a:t>ave                       shall                     can</a:t>
                      </a:r>
                    </a:p>
                  </a:txBody>
                  <a:tcPr/>
                </a:tc>
              </a:tr>
              <a:tr h="512934">
                <a:tc>
                  <a:txBody>
                    <a:bodyPr/>
                    <a:lstStyle/>
                    <a:p>
                      <a:r>
                        <a:rPr lang="en-US" dirty="0" smtClean="0"/>
                        <a:t>does            has                        should                 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could</a:t>
                      </a:r>
                    </a:p>
                  </a:txBody>
                  <a:tcPr/>
                </a:tc>
              </a:tr>
              <a:tr h="512934">
                <a:tc>
                  <a:txBody>
                    <a:bodyPr/>
                    <a:lstStyle/>
                    <a:p>
                      <a:r>
                        <a:rPr lang="en-US" dirty="0" smtClean="0"/>
                        <a:t>did         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    had</a:t>
                      </a:r>
                      <a:r>
                        <a:rPr lang="en-US" baseline="0" dirty="0" smtClean="0"/>
                        <a:t>                        will                       may</a:t>
                      </a:r>
                      <a:r>
                        <a:rPr lang="en-US" dirty="0" smtClean="0"/>
                        <a:t> </a:t>
                      </a:r>
                    </a:p>
                  </a:txBody>
                  <a:tcPr/>
                </a:tc>
              </a:tr>
              <a:tr h="512934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 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   would</a:t>
                      </a:r>
                      <a:r>
                        <a:rPr lang="en-US" baseline="0" dirty="0" smtClean="0"/>
                        <a:t>                    might                    must  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Helping Verbs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94267" y="1417639"/>
            <a:ext cx="7992533" cy="17827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Helping verbs are verbs that can be added to another verb to make a single verb phrase.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Any of the forms of </a:t>
            </a:r>
            <a:r>
              <a:rPr kumimoji="0" lang="en-US" sz="2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 </a:t>
            </a: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well as some other verbs can be used as helping verbs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253066" y="1417638"/>
          <a:ext cx="6570134" cy="40179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5067"/>
                <a:gridCol w="3285067"/>
              </a:tblGrid>
              <a:tr h="940374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Helping verbs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Verbs</a:t>
                      </a:r>
                      <a:endParaRPr lang="en-US" sz="3000" dirty="0"/>
                    </a:p>
                  </a:txBody>
                  <a:tcPr/>
                </a:tc>
              </a:tr>
              <a:tr h="3077588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am</a:t>
                      </a:r>
                    </a:p>
                    <a:p>
                      <a:r>
                        <a:rPr lang="en-US" sz="3000" dirty="0" smtClean="0"/>
                        <a:t>did</a:t>
                      </a:r>
                    </a:p>
                    <a:p>
                      <a:r>
                        <a:rPr lang="en-US" sz="3000" dirty="0" smtClean="0"/>
                        <a:t>can</a:t>
                      </a:r>
                    </a:p>
                    <a:p>
                      <a:r>
                        <a:rPr lang="en-US" sz="3000" dirty="0" smtClean="0"/>
                        <a:t>will be</a:t>
                      </a:r>
                    </a:p>
                    <a:p>
                      <a:r>
                        <a:rPr lang="en-US" sz="3000" dirty="0" smtClean="0"/>
                        <a:t>should have</a:t>
                      </a:r>
                    </a:p>
                    <a:p>
                      <a:r>
                        <a:rPr lang="en-US" sz="3000" dirty="0" smtClean="0"/>
                        <a:t>might have been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talking</a:t>
                      </a:r>
                    </a:p>
                    <a:p>
                      <a:r>
                        <a:rPr lang="en-US" sz="3000" dirty="0" smtClean="0"/>
                        <a:t>play</a:t>
                      </a:r>
                    </a:p>
                    <a:p>
                      <a:r>
                        <a:rPr lang="en-US" sz="3000" dirty="0" smtClean="0"/>
                        <a:t>Write</a:t>
                      </a:r>
                    </a:p>
                    <a:p>
                      <a:r>
                        <a:rPr lang="en-US" sz="3000" dirty="0" smtClean="0"/>
                        <a:t>studying</a:t>
                      </a:r>
                    </a:p>
                    <a:p>
                      <a:r>
                        <a:rPr lang="en-US" sz="3000" dirty="0" smtClean="0"/>
                        <a:t>seen</a:t>
                      </a:r>
                    </a:p>
                    <a:p>
                      <a:r>
                        <a:rPr lang="en-US" sz="3000" dirty="0" smtClean="0"/>
                        <a:t>considered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Verb Phrases Examples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Verb phrases are often interrupted by other words.</a:t>
            </a:r>
          </a:p>
          <a:p>
            <a:r>
              <a:rPr lang="en-US" dirty="0" smtClean="0"/>
              <a:t>Only the verb and helping verb are part of the verb phrase.</a:t>
            </a:r>
          </a:p>
          <a:p>
            <a:pPr lvl="1"/>
            <a:r>
              <a:rPr lang="en-US" dirty="0" smtClean="0"/>
              <a:t>Ex. The </a:t>
            </a:r>
            <a:r>
              <a:rPr lang="en-US" i="1" dirty="0" smtClean="0"/>
              <a:t>will be flying </a:t>
            </a:r>
            <a:r>
              <a:rPr lang="en-US" dirty="0" smtClean="0"/>
              <a:t>in the morning.</a:t>
            </a:r>
          </a:p>
          <a:p>
            <a:pPr lvl="1"/>
            <a:r>
              <a:rPr lang="en-US" dirty="0" smtClean="0"/>
              <a:t>The </a:t>
            </a:r>
            <a:r>
              <a:rPr lang="en-US" i="1" dirty="0" smtClean="0"/>
              <a:t>will </a:t>
            </a:r>
            <a:r>
              <a:rPr lang="en-US" dirty="0" smtClean="0"/>
              <a:t>definitely not </a:t>
            </a:r>
            <a:r>
              <a:rPr lang="en-US" i="1" dirty="0" smtClean="0"/>
              <a:t>be going </a:t>
            </a:r>
            <a:r>
              <a:rPr lang="en-US" dirty="0" smtClean="0"/>
              <a:t>with us.</a:t>
            </a:r>
          </a:p>
          <a:p>
            <a:pPr lvl="1"/>
            <a:r>
              <a:rPr lang="en-US" dirty="0" smtClean="0"/>
              <a:t>They </a:t>
            </a:r>
            <a:r>
              <a:rPr lang="en-US" i="1" dirty="0" smtClean="0"/>
              <a:t>will </a:t>
            </a:r>
            <a:r>
              <a:rPr lang="en-US" dirty="0" smtClean="0"/>
              <a:t>not </a:t>
            </a:r>
            <a:r>
              <a:rPr lang="en-US" i="1" dirty="0" smtClean="0"/>
              <a:t>attend </a:t>
            </a:r>
            <a:r>
              <a:rPr lang="en-US" dirty="0" smtClean="0"/>
              <a:t>the concert.</a:t>
            </a:r>
          </a:p>
          <a:p>
            <a:pPr lvl="1"/>
            <a:r>
              <a:rPr lang="en-US" i="1" dirty="0" smtClean="0"/>
              <a:t>Have </a:t>
            </a:r>
            <a:r>
              <a:rPr lang="en-US" dirty="0" smtClean="0"/>
              <a:t>you and the others </a:t>
            </a:r>
            <a:r>
              <a:rPr lang="en-US" i="1" dirty="0" smtClean="0"/>
              <a:t>met </a:t>
            </a:r>
            <a:r>
              <a:rPr lang="en-US" dirty="0" smtClean="0"/>
              <a:t>our friends?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Helping Verbs	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Action verbs: tell what happens</a:t>
            </a:r>
          </a:p>
          <a:p>
            <a:endParaRPr lang="en-US" dirty="0" smtClean="0"/>
          </a:p>
          <a:p>
            <a:r>
              <a:rPr lang="en-US" dirty="0" smtClean="0"/>
              <a:t>Can be mental or visible action</a:t>
            </a:r>
          </a:p>
          <a:p>
            <a:pPr lvl="1"/>
            <a:r>
              <a:rPr lang="en-US" dirty="0" smtClean="0"/>
              <a:t>Ex. visible: We chose two books about China.</a:t>
            </a:r>
          </a:p>
          <a:p>
            <a:pPr lvl="1"/>
            <a:r>
              <a:rPr lang="en-US" dirty="0" smtClean="0"/>
              <a:t>Ex. mental: We remember the film about China.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Verbs	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906"/>
            <a:ext cx="8229600" cy="5356626"/>
          </a:xfrm>
        </p:spPr>
        <p:txBody>
          <a:bodyPr>
            <a:normAutofit/>
          </a:bodyPr>
          <a:lstStyle/>
          <a:p>
            <a:r>
              <a:rPr lang="en-US" i="1" dirty="0" smtClean="0"/>
              <a:t>Action verbs can be transitive or intransitive.</a:t>
            </a:r>
          </a:p>
          <a:p>
            <a:r>
              <a:rPr lang="en-US" b="1" dirty="0" smtClean="0"/>
              <a:t>Transitive</a:t>
            </a:r>
            <a:r>
              <a:rPr lang="en-US" dirty="0" smtClean="0"/>
              <a:t>: directs action toward someone/ something in the same sentence</a:t>
            </a:r>
          </a:p>
          <a:p>
            <a:r>
              <a:rPr lang="en-US" dirty="0" smtClean="0"/>
              <a:t>To tell if it’s transitive, ask “Whom?” or “What?” after the verb</a:t>
            </a:r>
          </a:p>
          <a:p>
            <a:pPr lvl="1"/>
            <a:r>
              <a:rPr lang="en-US" dirty="0" smtClean="0"/>
              <a:t>Ex. Pat </a:t>
            </a:r>
            <a:r>
              <a:rPr lang="en-US" b="1" dirty="0" smtClean="0"/>
              <a:t>carried </a:t>
            </a:r>
            <a:r>
              <a:rPr lang="en-US" dirty="0" smtClean="0"/>
              <a:t>her </a:t>
            </a:r>
            <a:r>
              <a:rPr lang="en-US" u="sng" dirty="0" smtClean="0"/>
              <a:t>books </a:t>
            </a:r>
            <a:r>
              <a:rPr lang="en-US" dirty="0" smtClean="0"/>
              <a:t>to the lecture on Asia.</a:t>
            </a:r>
          </a:p>
          <a:p>
            <a:pPr lvl="1"/>
            <a:r>
              <a:rPr lang="en-US" i="1" dirty="0" smtClean="0"/>
              <a:t>Ex. Pat carried what? Her </a:t>
            </a:r>
            <a:r>
              <a:rPr lang="en-US" i="1" u="sng" dirty="0" smtClean="0"/>
              <a:t>books</a:t>
            </a:r>
            <a:r>
              <a:rPr lang="en-US" i="1" dirty="0" smtClean="0"/>
              <a:t>.</a:t>
            </a:r>
          </a:p>
          <a:p>
            <a:pPr lvl="1"/>
            <a:endParaRPr lang="en-US" i="1" dirty="0" smtClean="0"/>
          </a:p>
          <a:p>
            <a:r>
              <a:rPr lang="en-US" b="1" dirty="0" smtClean="0"/>
              <a:t>Intransitive</a:t>
            </a:r>
            <a:r>
              <a:rPr lang="en-US" dirty="0" smtClean="0"/>
              <a:t>: does not direct action toward someone/something in the sentence</a:t>
            </a:r>
          </a:p>
          <a:p>
            <a:pPr lvl="1"/>
            <a:r>
              <a:rPr lang="en-US" dirty="0" smtClean="0"/>
              <a:t>Ex. The temperature </a:t>
            </a:r>
            <a:r>
              <a:rPr lang="en-US" b="1" dirty="0" smtClean="0"/>
              <a:t>fell </a:t>
            </a:r>
            <a:r>
              <a:rPr lang="en-US" dirty="0" smtClean="0"/>
              <a:t>quickly.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Transitive and Intransitive Verbs	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The camper feared the bears.</a:t>
            </a:r>
          </a:p>
          <a:p>
            <a:r>
              <a:rPr lang="en-US" dirty="0" smtClean="0"/>
              <a:t>2. A guide directed us back to our hotel.</a:t>
            </a:r>
          </a:p>
          <a:p>
            <a:r>
              <a:rPr lang="en-US" dirty="0" smtClean="0"/>
              <a:t>3. The fans shouted their approval.</a:t>
            </a:r>
          </a:p>
          <a:p>
            <a:r>
              <a:rPr lang="en-US" dirty="0" smtClean="0"/>
              <a:t>4. Eric shouted to his friends.</a:t>
            </a:r>
          </a:p>
          <a:p>
            <a:r>
              <a:rPr lang="en-US" dirty="0" smtClean="0"/>
              <a:t>5. We crawled carefully under the fence.</a:t>
            </a:r>
          </a:p>
          <a:p>
            <a:r>
              <a:rPr lang="en-US" dirty="0" smtClean="0"/>
              <a:t>6. The raindrops danced on the pavement.</a:t>
            </a:r>
          </a:p>
          <a:p>
            <a:r>
              <a:rPr lang="en-US" dirty="0" smtClean="0"/>
              <a:t>7. A stray dog followed us home.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Transitive or Intransitive Practice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905"/>
            <a:ext cx="8229600" cy="5643095"/>
          </a:xfrm>
        </p:spPr>
        <p:txBody>
          <a:bodyPr/>
          <a:lstStyle/>
          <a:p>
            <a:r>
              <a:rPr lang="en-US" dirty="0" smtClean="0"/>
              <a:t>Do not show action</a:t>
            </a:r>
          </a:p>
          <a:p>
            <a:r>
              <a:rPr lang="en-US" dirty="0" smtClean="0"/>
              <a:t>Connects words in a sentence</a:t>
            </a:r>
          </a:p>
          <a:p>
            <a:endParaRPr lang="en-US" dirty="0" smtClean="0"/>
          </a:p>
          <a:p>
            <a:r>
              <a:rPr lang="en-US" dirty="0" smtClean="0"/>
              <a:t>In English, the most common linking </a:t>
            </a:r>
            <a:r>
              <a:rPr lang="en-US" dirty="0"/>
              <a:t>v</a:t>
            </a:r>
            <a:r>
              <a:rPr lang="en-US" dirty="0" smtClean="0"/>
              <a:t>erb is some form of the verb </a:t>
            </a:r>
            <a:r>
              <a:rPr lang="en-US" i="1" dirty="0" smtClean="0"/>
              <a:t>be </a:t>
            </a:r>
            <a:r>
              <a:rPr lang="en-US" dirty="0" smtClean="0"/>
              <a:t>(ex. is, are, was, etc).</a:t>
            </a:r>
          </a:p>
          <a:p>
            <a:pPr lvl="1"/>
            <a:r>
              <a:rPr lang="en-US" dirty="0" smtClean="0"/>
              <a:t>See chart on page 366 in Grammar book</a:t>
            </a:r>
          </a:p>
          <a:p>
            <a:r>
              <a:rPr lang="en-US" dirty="0" smtClean="0"/>
              <a:t>Other linking verbs: </a:t>
            </a:r>
            <a:r>
              <a:rPr lang="en-US" i="1" dirty="0" smtClean="0"/>
              <a:t>appear, feel, look, seem, sound, taste, become, grow, remain, smell, stay, turn</a:t>
            </a:r>
            <a:endParaRPr lang="en-US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Linking Verbs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Sara </a:t>
            </a:r>
            <a:r>
              <a:rPr lang="en-US" i="1" dirty="0" smtClean="0"/>
              <a:t>is </a:t>
            </a:r>
            <a:r>
              <a:rPr lang="en-US" dirty="0" smtClean="0"/>
              <a:t>an astronaut.</a:t>
            </a:r>
          </a:p>
          <a:p>
            <a:r>
              <a:rPr lang="en-US" dirty="0" smtClean="0"/>
              <a:t>He </a:t>
            </a:r>
            <a:r>
              <a:rPr lang="en-US" i="1" dirty="0" smtClean="0"/>
              <a:t>was </a:t>
            </a:r>
            <a:r>
              <a:rPr lang="en-US" dirty="0" smtClean="0"/>
              <a:t>glad.</a:t>
            </a:r>
          </a:p>
          <a:p>
            <a:r>
              <a:rPr lang="en-US" dirty="0" smtClean="0"/>
              <a:t>The situation on board </a:t>
            </a:r>
            <a:r>
              <a:rPr lang="en-US" i="1" dirty="0" smtClean="0"/>
              <a:t>remained </a:t>
            </a:r>
            <a:r>
              <a:rPr lang="en-US" dirty="0" smtClean="0"/>
              <a:t>serious.</a:t>
            </a:r>
          </a:p>
          <a:p>
            <a:r>
              <a:rPr lang="en-US" dirty="0" smtClean="0"/>
              <a:t>The astronauts </a:t>
            </a:r>
            <a:r>
              <a:rPr lang="en-US" i="1" dirty="0" smtClean="0"/>
              <a:t>grew </a:t>
            </a:r>
            <a:r>
              <a:rPr lang="en-US" dirty="0" smtClean="0"/>
              <a:t>anxious.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Linking Verb Examples	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 you may have noticed, many linking verbs can also be action verbs. </a:t>
            </a:r>
          </a:p>
          <a:p>
            <a:r>
              <a:rPr lang="en-US" dirty="0" smtClean="0"/>
              <a:t>To determine whether a verb is linking or action, you can substitute </a:t>
            </a:r>
            <a:r>
              <a:rPr lang="en-US" i="1" dirty="0" smtClean="0"/>
              <a:t>am</a:t>
            </a:r>
            <a:r>
              <a:rPr lang="en-US" dirty="0" smtClean="0"/>
              <a:t>, </a:t>
            </a:r>
            <a:r>
              <a:rPr lang="en-US" i="1" dirty="0" smtClean="0"/>
              <a:t>are</a:t>
            </a:r>
            <a:r>
              <a:rPr lang="en-US" dirty="0" smtClean="0"/>
              <a:t>, or </a:t>
            </a:r>
            <a:r>
              <a:rPr lang="en-US" i="1" dirty="0" smtClean="0"/>
              <a:t>is </a:t>
            </a:r>
            <a:r>
              <a:rPr lang="en-US" dirty="0" smtClean="0"/>
              <a:t>for the verb.</a:t>
            </a:r>
          </a:p>
          <a:p>
            <a:r>
              <a:rPr lang="en-US" dirty="0" smtClean="0"/>
              <a:t>If the substituted word makes sense and connects the two words, then the sentence is using a linking verb. If the sentence doesn’t make sense, it is an action verb.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Linking Verb or Action Verb?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375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Linking Verbs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Action Verbs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 pears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="1" i="0" baseline="0" dirty="0" smtClean="0"/>
                        <a:t>taste </a:t>
                      </a:r>
                      <a:r>
                        <a:rPr lang="en-US" baseline="0" dirty="0" smtClean="0"/>
                        <a:t>sweet.</a:t>
                      </a:r>
                    </a:p>
                    <a:p>
                      <a:r>
                        <a:rPr lang="en-US" baseline="0" dirty="0" smtClean="0"/>
                        <a:t>The pears </a:t>
                      </a:r>
                      <a:r>
                        <a:rPr lang="en-US" b="1" baseline="0" dirty="0" smtClean="0"/>
                        <a:t>are </a:t>
                      </a:r>
                      <a:r>
                        <a:rPr lang="en-US" baseline="0" dirty="0" smtClean="0"/>
                        <a:t>sweet.</a:t>
                      </a:r>
                    </a:p>
                    <a:p>
                      <a:r>
                        <a:rPr lang="en-US" baseline="0" dirty="0" smtClean="0"/>
                        <a:t>(linking)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Apollo 13 </a:t>
                      </a:r>
                      <a:r>
                        <a:rPr lang="en-US" b="1" baseline="0" dirty="0" smtClean="0"/>
                        <a:t>appears </a:t>
                      </a:r>
                      <a:r>
                        <a:rPr lang="en-US" baseline="0" dirty="0" smtClean="0"/>
                        <a:t>ready.</a:t>
                      </a:r>
                    </a:p>
                    <a:p>
                      <a:r>
                        <a:rPr lang="en-US" baseline="0" dirty="0" smtClean="0"/>
                        <a:t>Apollo 13 </a:t>
                      </a:r>
                      <a:r>
                        <a:rPr lang="en-US" b="1" baseline="0" dirty="0" smtClean="0"/>
                        <a:t>is </a:t>
                      </a:r>
                      <a:r>
                        <a:rPr lang="en-US" baseline="0" dirty="0" smtClean="0"/>
                        <a:t>ready.</a:t>
                      </a:r>
                    </a:p>
                    <a:p>
                      <a:r>
                        <a:rPr lang="en-US" baseline="0" dirty="0" smtClean="0"/>
                        <a:t>(linking)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The runner </a:t>
                      </a:r>
                      <a:r>
                        <a:rPr lang="en-US" b="1" baseline="0" dirty="0" smtClean="0"/>
                        <a:t>grew </a:t>
                      </a:r>
                      <a:r>
                        <a:rPr lang="en-US" baseline="0" dirty="0" smtClean="0"/>
                        <a:t>tired.</a:t>
                      </a:r>
                    </a:p>
                    <a:p>
                      <a:r>
                        <a:rPr lang="en-US" baseline="0" dirty="0" smtClean="0"/>
                        <a:t>The runner </a:t>
                      </a:r>
                      <a:r>
                        <a:rPr lang="en-US" b="1" baseline="0" dirty="0" smtClean="0"/>
                        <a:t>is </a:t>
                      </a:r>
                      <a:r>
                        <a:rPr lang="en-US" baseline="0" dirty="0" smtClean="0"/>
                        <a:t>tired.</a:t>
                      </a:r>
                    </a:p>
                    <a:p>
                      <a:r>
                        <a:rPr lang="en-US" baseline="0" dirty="0" smtClean="0"/>
                        <a:t>(linking)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 </a:t>
                      </a:r>
                      <a:r>
                        <a:rPr lang="en-US" b="1" dirty="0" smtClean="0"/>
                        <a:t>taste </a:t>
                      </a:r>
                      <a:r>
                        <a:rPr lang="en-US" dirty="0" smtClean="0"/>
                        <a:t>the red pepper.</a:t>
                      </a:r>
                    </a:p>
                    <a:p>
                      <a:r>
                        <a:rPr lang="en-US" dirty="0" smtClean="0"/>
                        <a:t>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="1" baseline="0" dirty="0" smtClean="0"/>
                        <a:t>am </a:t>
                      </a:r>
                      <a:r>
                        <a:rPr lang="en-US" baseline="0" dirty="0" smtClean="0"/>
                        <a:t>the red pepper.</a:t>
                      </a:r>
                    </a:p>
                    <a:p>
                      <a:r>
                        <a:rPr lang="en-US" baseline="0" dirty="0" smtClean="0"/>
                        <a:t>(not linking-action)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Apollo 13 </a:t>
                      </a:r>
                      <a:r>
                        <a:rPr lang="en-US" b="1" baseline="0" dirty="0" smtClean="0"/>
                        <a:t>appears </a:t>
                      </a:r>
                      <a:r>
                        <a:rPr lang="en-US" baseline="0" dirty="0" smtClean="0"/>
                        <a:t>suddenly.</a:t>
                      </a:r>
                    </a:p>
                    <a:p>
                      <a:r>
                        <a:rPr lang="en-US" baseline="0" dirty="0" smtClean="0"/>
                        <a:t>Apollo 13 </a:t>
                      </a:r>
                      <a:r>
                        <a:rPr lang="en-US" b="1" baseline="0" dirty="0" smtClean="0"/>
                        <a:t>is </a:t>
                      </a:r>
                      <a:r>
                        <a:rPr lang="en-US" baseline="0" dirty="0" smtClean="0"/>
                        <a:t>suddenly.</a:t>
                      </a:r>
                    </a:p>
                    <a:p>
                      <a:r>
                        <a:rPr lang="en-US" baseline="0" dirty="0" smtClean="0"/>
                        <a:t>(not linking- action)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He </a:t>
                      </a:r>
                      <a:r>
                        <a:rPr lang="en-US" b="1" baseline="0" dirty="0" smtClean="0"/>
                        <a:t>grew </a:t>
                      </a:r>
                      <a:r>
                        <a:rPr lang="en-US" baseline="0" dirty="0" smtClean="0"/>
                        <a:t>a beard.</a:t>
                      </a:r>
                    </a:p>
                    <a:p>
                      <a:r>
                        <a:rPr lang="en-US" baseline="0" dirty="0" smtClean="0"/>
                        <a:t>He </a:t>
                      </a:r>
                      <a:r>
                        <a:rPr lang="en-US" b="1" baseline="0" dirty="0" smtClean="0"/>
                        <a:t>is </a:t>
                      </a:r>
                      <a:r>
                        <a:rPr lang="en-US" baseline="0" dirty="0" smtClean="0"/>
                        <a:t>a beard.</a:t>
                      </a:r>
                    </a:p>
                    <a:p>
                      <a:r>
                        <a:rPr lang="en-US" baseline="0" dirty="0" smtClean="0"/>
                        <a:t>(not linking-action)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Linking Verb or Action Verb?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992533" cy="4495800"/>
          </a:xfrm>
        </p:spPr>
        <p:txBody>
          <a:bodyPr/>
          <a:lstStyle/>
          <a:p>
            <a:r>
              <a:rPr lang="en-US" dirty="0" smtClean="0"/>
              <a:t>1. The milk smells sour.</a:t>
            </a:r>
          </a:p>
          <a:p>
            <a:r>
              <a:rPr lang="en-US" dirty="0" smtClean="0"/>
              <a:t>2. The vegetables tasted salty.</a:t>
            </a:r>
          </a:p>
          <a:p>
            <a:r>
              <a:rPr lang="en-US" dirty="0" smtClean="0"/>
              <a:t>3. Fred smelled the flowers.</a:t>
            </a:r>
          </a:p>
          <a:p>
            <a:r>
              <a:rPr lang="en-US" dirty="0" smtClean="0"/>
              <a:t>4. The crowd became restless.</a:t>
            </a:r>
          </a:p>
          <a:p>
            <a:r>
              <a:rPr lang="en-US" dirty="0" smtClean="0"/>
              <a:t>5. The detective looked closely at the clue.</a:t>
            </a:r>
          </a:p>
          <a:p>
            <a:r>
              <a:rPr lang="en-US" dirty="0" smtClean="0"/>
              <a:t>6. The guard sounded the alarm.</a:t>
            </a:r>
          </a:p>
          <a:p>
            <a:r>
              <a:rPr lang="en-US" dirty="0" smtClean="0"/>
              <a:t>7. Sharon sounds happy about her job.</a:t>
            </a:r>
          </a:p>
          <a:p>
            <a:r>
              <a:rPr lang="en-US" dirty="0" smtClean="0"/>
              <a:t>8. The candidate appears confident.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Linking Verb or Action Verb Practice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53</TotalTime>
  <Words>681</Words>
  <Application>Microsoft Macintosh PowerPoint</Application>
  <PresentationFormat>On-screen Show (4:3)</PresentationFormat>
  <Paragraphs>105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Concourse</vt:lpstr>
      <vt:lpstr>Verbs </vt:lpstr>
      <vt:lpstr>Action Verbs </vt:lpstr>
      <vt:lpstr>Transitive and Intransitive Verbs </vt:lpstr>
      <vt:lpstr>Transitive or Intransitive Practice</vt:lpstr>
      <vt:lpstr>Linking Verbs</vt:lpstr>
      <vt:lpstr>Linking Verb Examples </vt:lpstr>
      <vt:lpstr>Linking Verb or Action Verb?</vt:lpstr>
      <vt:lpstr>Linking Verb or Action Verb?</vt:lpstr>
      <vt:lpstr>Linking Verb or Action Verb Practice</vt:lpstr>
      <vt:lpstr>Helping Verbs</vt:lpstr>
      <vt:lpstr>Verb Phrases Examples</vt:lpstr>
      <vt:lpstr>Finding Helping Verbs 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Verbs </dc:title>
  <dc:creator>sitter</dc:creator>
  <cp:lastModifiedBy>sitter</cp:lastModifiedBy>
  <cp:revision>2</cp:revision>
  <dcterms:created xsi:type="dcterms:W3CDTF">2013-09-19T01:05:32Z</dcterms:created>
  <dcterms:modified xsi:type="dcterms:W3CDTF">2013-09-19T01:59:15Z</dcterms:modified>
</cp:coreProperties>
</file>