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8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2CC60-50A9-5E4A-ABB0-01E37E98FA7C}" type="datetimeFigureOut">
              <a:rPr lang="en-US" smtClean="0"/>
              <a:pPr/>
              <a:t>11/5/13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AF064-3DD9-6D4B-810B-8E243FB0E9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2CC60-50A9-5E4A-ABB0-01E37E98FA7C}" type="datetimeFigureOut">
              <a:rPr lang="en-US" smtClean="0"/>
              <a:pPr/>
              <a:t>11/5/13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AF064-3DD9-6D4B-810B-8E243FB0E9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2CC60-50A9-5E4A-ABB0-01E37E98FA7C}" type="datetimeFigureOut">
              <a:rPr lang="en-US" smtClean="0"/>
              <a:pPr/>
              <a:t>11/5/13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AF064-3DD9-6D4B-810B-8E243FB0E9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2CC60-50A9-5E4A-ABB0-01E37E98FA7C}" type="datetimeFigureOut">
              <a:rPr lang="en-US" smtClean="0"/>
              <a:pPr/>
              <a:t>11/5/13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AF064-3DD9-6D4B-810B-8E243FB0E9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2CC60-50A9-5E4A-ABB0-01E37E98FA7C}" type="datetimeFigureOut">
              <a:rPr lang="en-US" smtClean="0"/>
              <a:pPr/>
              <a:t>11/5/13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AF064-3DD9-6D4B-810B-8E243FB0E9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2CC60-50A9-5E4A-ABB0-01E37E98FA7C}" type="datetimeFigureOut">
              <a:rPr lang="en-US" smtClean="0"/>
              <a:pPr/>
              <a:t>11/5/13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AF064-3DD9-6D4B-810B-8E243FB0E9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2CC60-50A9-5E4A-ABB0-01E37E98FA7C}" type="datetimeFigureOut">
              <a:rPr lang="en-US" smtClean="0"/>
              <a:pPr/>
              <a:t>11/5/13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AF064-3DD9-6D4B-810B-8E243FB0E9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2CC60-50A9-5E4A-ABB0-01E37E98FA7C}" type="datetimeFigureOut">
              <a:rPr lang="en-US" smtClean="0"/>
              <a:pPr/>
              <a:t>11/5/13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AF064-3DD9-6D4B-810B-8E243FB0E9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2CC60-50A9-5E4A-ABB0-01E37E98FA7C}" type="datetimeFigureOut">
              <a:rPr lang="en-US" smtClean="0"/>
              <a:pPr/>
              <a:t>11/5/13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AF064-3DD9-6D4B-810B-8E243FB0E9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2CC60-50A9-5E4A-ABB0-01E37E98FA7C}" type="datetimeFigureOut">
              <a:rPr lang="en-US" smtClean="0"/>
              <a:pPr/>
              <a:t>11/5/13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AF064-3DD9-6D4B-810B-8E243FB0E9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2CC60-50A9-5E4A-ABB0-01E37E98FA7C}" type="datetimeFigureOut">
              <a:rPr lang="en-US" smtClean="0"/>
              <a:pPr/>
              <a:t>11/5/13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F6AF064-3DD9-6D4B-810B-8E243FB0E9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A42CC60-50A9-5E4A-ABB0-01E37E98FA7C}" type="datetimeFigureOut">
              <a:rPr lang="en-US" smtClean="0"/>
              <a:pPr/>
              <a:t>11/5/13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F6AF064-3DD9-6D4B-810B-8E243FB0E99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Parts of the Sentence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Introduction to Literature - A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Hard-to-find subject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During the autumn, enjoy the scenery.</a:t>
            </a:r>
          </a:p>
          <a:p>
            <a:r>
              <a:rPr lang="en-US" dirty="0" smtClean="0"/>
              <a:t>Ted, plan on having different chores each season.</a:t>
            </a:r>
          </a:p>
          <a:p>
            <a:r>
              <a:rPr lang="en-US" dirty="0" smtClean="0"/>
              <a:t>In the fall, rake the leaves and put them into special leaf bags.</a:t>
            </a:r>
          </a:p>
          <a:p>
            <a:r>
              <a:rPr lang="en-US" dirty="0" smtClean="0"/>
              <a:t>In the winter, cover the tender plants to protect them from the cold.</a:t>
            </a:r>
          </a:p>
          <a:p>
            <a:r>
              <a:rPr lang="en-US" dirty="0" smtClean="0"/>
              <a:t>Fertilize your soil and plant your annual flowers in the spring.</a:t>
            </a:r>
          </a:p>
          <a:p>
            <a:r>
              <a:rPr lang="en-US" dirty="0" smtClean="0"/>
              <a:t>When summer at last arrives, remember to water your plants!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Subjects in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questions, the subject usually follows the verb</a:t>
            </a:r>
          </a:p>
          <a:p>
            <a:r>
              <a:rPr lang="en-US" dirty="0" smtClean="0"/>
              <a:t>To find the verb, mentally rephrase the question into a statement.</a:t>
            </a:r>
          </a:p>
          <a:p>
            <a:endParaRPr lang="en-US" dirty="0" smtClean="0"/>
          </a:p>
          <a:p>
            <a:r>
              <a:rPr lang="en-US" b="1" dirty="0" smtClean="0"/>
              <a:t>Are </a:t>
            </a:r>
            <a:r>
              <a:rPr lang="en-US" dirty="0" smtClean="0"/>
              <a:t>the </a:t>
            </a:r>
            <a:r>
              <a:rPr lang="en-US" i="1" dirty="0" smtClean="0"/>
              <a:t>sunflowers </a:t>
            </a:r>
            <a:r>
              <a:rPr lang="en-US" dirty="0" smtClean="0"/>
              <a:t>very tall?</a:t>
            </a:r>
          </a:p>
          <a:p>
            <a:pPr lvl="1"/>
            <a:r>
              <a:rPr lang="en-US" dirty="0" smtClean="0"/>
              <a:t>The </a:t>
            </a:r>
            <a:r>
              <a:rPr lang="en-US" i="1" dirty="0" smtClean="0"/>
              <a:t>sunflowers </a:t>
            </a:r>
            <a:r>
              <a:rPr lang="en-US" b="1" dirty="0" smtClean="0"/>
              <a:t>are </a:t>
            </a:r>
            <a:r>
              <a:rPr lang="en-US" dirty="0" smtClean="0"/>
              <a:t>very tall</a:t>
            </a:r>
          </a:p>
          <a:p>
            <a:r>
              <a:rPr lang="en-US" b="1" dirty="0" smtClean="0"/>
              <a:t>Have </a:t>
            </a:r>
            <a:r>
              <a:rPr lang="en-US" i="1" dirty="0" smtClean="0"/>
              <a:t>you </a:t>
            </a:r>
            <a:r>
              <a:rPr lang="en-US" b="1" dirty="0" smtClean="0"/>
              <a:t>collected </a:t>
            </a:r>
            <a:r>
              <a:rPr lang="en-US" dirty="0" smtClean="0"/>
              <a:t>the seeds?</a:t>
            </a:r>
          </a:p>
          <a:p>
            <a:pPr lvl="1"/>
            <a:r>
              <a:rPr lang="en-US" i="1" dirty="0" smtClean="0"/>
              <a:t>You </a:t>
            </a:r>
            <a:r>
              <a:rPr lang="en-US" b="1" dirty="0" smtClean="0"/>
              <a:t>have collected </a:t>
            </a:r>
            <a:r>
              <a:rPr lang="en-US" dirty="0" smtClean="0"/>
              <a:t>the seeds.</a:t>
            </a:r>
          </a:p>
          <a:p>
            <a:r>
              <a:rPr lang="en-US" b="1" dirty="0" smtClean="0"/>
              <a:t>Is </a:t>
            </a:r>
            <a:r>
              <a:rPr lang="en-US" i="1" dirty="0" smtClean="0"/>
              <a:t>dinner </a:t>
            </a:r>
            <a:r>
              <a:rPr lang="en-US" dirty="0" smtClean="0"/>
              <a:t>ready?</a:t>
            </a:r>
          </a:p>
          <a:p>
            <a:pPr lvl="1"/>
            <a:r>
              <a:rPr lang="en-US" i="1" dirty="0" smtClean="0"/>
              <a:t>Dinner </a:t>
            </a:r>
            <a:r>
              <a:rPr lang="en-US" b="1" dirty="0" smtClean="0"/>
              <a:t>is </a:t>
            </a:r>
            <a:r>
              <a:rPr lang="en-US" dirty="0" smtClean="0"/>
              <a:t>ready.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Sentences beginning with “here” and “there”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92252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Some inverted sentences begin with </a:t>
            </a:r>
            <a:r>
              <a:rPr lang="en-US" i="1" dirty="0" smtClean="0"/>
              <a:t>here </a:t>
            </a:r>
            <a:r>
              <a:rPr lang="en-US" dirty="0" smtClean="0"/>
              <a:t>or </a:t>
            </a:r>
            <a:r>
              <a:rPr lang="en-US" i="1" dirty="0" smtClean="0"/>
              <a:t>there</a:t>
            </a:r>
            <a:r>
              <a:rPr lang="en-US" dirty="0" smtClean="0"/>
              <a:t>.</a:t>
            </a:r>
          </a:p>
          <a:p>
            <a:r>
              <a:rPr lang="en-US" b="1" dirty="0" smtClean="0"/>
              <a:t>The subject of a sentence is never here or there.</a:t>
            </a:r>
          </a:p>
          <a:p>
            <a:r>
              <a:rPr lang="en-US" dirty="0" smtClean="0"/>
              <a:t>In sentences with </a:t>
            </a:r>
            <a:r>
              <a:rPr lang="en-US" i="1" dirty="0" smtClean="0"/>
              <a:t>here </a:t>
            </a:r>
            <a:r>
              <a:rPr lang="en-US" dirty="0" smtClean="0"/>
              <a:t>or </a:t>
            </a:r>
            <a:r>
              <a:rPr lang="en-US" i="1" dirty="0" smtClean="0"/>
              <a:t>there</a:t>
            </a:r>
            <a:r>
              <a:rPr lang="en-US" dirty="0" smtClean="0"/>
              <a:t>, the subject is after the verb. </a:t>
            </a:r>
          </a:p>
          <a:p>
            <a:r>
              <a:rPr lang="en-US" dirty="0" smtClean="0"/>
              <a:t>Rephrase into a statement again.</a:t>
            </a:r>
          </a:p>
          <a:p>
            <a:endParaRPr lang="en-US" dirty="0" smtClean="0"/>
          </a:p>
          <a:p>
            <a:r>
              <a:rPr lang="en-US" dirty="0" smtClean="0"/>
              <a:t>Here </a:t>
            </a:r>
            <a:r>
              <a:rPr lang="en-US" b="1" dirty="0" smtClean="0"/>
              <a:t>are </a:t>
            </a:r>
            <a:r>
              <a:rPr lang="en-US" i="1" dirty="0" smtClean="0"/>
              <a:t>photographs </a:t>
            </a:r>
            <a:r>
              <a:rPr lang="en-US" dirty="0" smtClean="0"/>
              <a:t>of the palm trees.</a:t>
            </a:r>
          </a:p>
          <a:p>
            <a:pPr lvl="1"/>
            <a:r>
              <a:rPr lang="en-US" i="1" dirty="0" smtClean="0"/>
              <a:t>Photographs </a:t>
            </a:r>
            <a:r>
              <a:rPr lang="en-US" dirty="0" smtClean="0"/>
              <a:t>of the palm trees </a:t>
            </a:r>
            <a:r>
              <a:rPr lang="en-US" b="1" dirty="0" smtClean="0"/>
              <a:t>are </a:t>
            </a:r>
            <a:r>
              <a:rPr lang="en-US" dirty="0" smtClean="0"/>
              <a:t>here.</a:t>
            </a:r>
          </a:p>
          <a:p>
            <a:r>
              <a:rPr lang="en-US" dirty="0" smtClean="0"/>
              <a:t>There </a:t>
            </a:r>
            <a:r>
              <a:rPr lang="en-US" b="1" dirty="0" smtClean="0"/>
              <a:t>goes </a:t>
            </a:r>
            <a:r>
              <a:rPr lang="en-US" dirty="0" smtClean="0"/>
              <a:t>the tree </a:t>
            </a:r>
            <a:r>
              <a:rPr lang="en-US" i="1" dirty="0" smtClean="0"/>
              <a:t>specialist </a:t>
            </a:r>
            <a:r>
              <a:rPr lang="en-US" dirty="0" smtClean="0"/>
              <a:t>to fertilize the tree.</a:t>
            </a:r>
          </a:p>
          <a:p>
            <a:pPr lvl="1"/>
            <a:r>
              <a:rPr lang="en-US" dirty="0" smtClean="0"/>
              <a:t>The tree </a:t>
            </a:r>
            <a:r>
              <a:rPr lang="en-US" i="1" dirty="0" smtClean="0"/>
              <a:t>specialist </a:t>
            </a:r>
            <a:r>
              <a:rPr lang="en-US" b="1" dirty="0" smtClean="0"/>
              <a:t>goes </a:t>
            </a:r>
            <a:r>
              <a:rPr lang="en-US" dirty="0" smtClean="0"/>
              <a:t>there to fertilize the tree.</a:t>
            </a:r>
          </a:p>
          <a:p>
            <a:r>
              <a:rPr lang="en-US" dirty="0" smtClean="0"/>
              <a:t>There </a:t>
            </a:r>
            <a:r>
              <a:rPr lang="en-US" b="1" dirty="0" smtClean="0"/>
              <a:t>are </a:t>
            </a:r>
            <a:r>
              <a:rPr lang="en-US" dirty="0" smtClean="0"/>
              <a:t>many </a:t>
            </a:r>
            <a:r>
              <a:rPr lang="en-US" i="1" dirty="0" smtClean="0"/>
              <a:t>types </a:t>
            </a:r>
            <a:r>
              <a:rPr lang="en-US" dirty="0" smtClean="0"/>
              <a:t>of trees.</a:t>
            </a:r>
          </a:p>
          <a:p>
            <a:pPr lvl="1"/>
            <a:r>
              <a:rPr lang="en-US" dirty="0" smtClean="0"/>
              <a:t>Many </a:t>
            </a:r>
            <a:r>
              <a:rPr lang="en-US" i="1" dirty="0" smtClean="0"/>
              <a:t>types </a:t>
            </a:r>
            <a:r>
              <a:rPr lang="en-US" dirty="0" smtClean="0"/>
              <a:t>of trees there </a:t>
            </a:r>
            <a:r>
              <a:rPr lang="en-US" b="1" dirty="0" smtClean="0"/>
              <a:t>are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There </a:t>
            </a:r>
            <a:r>
              <a:rPr lang="en-US" i="1" dirty="0" smtClean="0"/>
              <a:t>they </a:t>
            </a:r>
            <a:r>
              <a:rPr lang="en-US" b="1" dirty="0" smtClean="0"/>
              <a:t>are</a:t>
            </a:r>
            <a:r>
              <a:rPr lang="en-US" dirty="0" smtClean="0"/>
              <a:t>.</a:t>
            </a:r>
          </a:p>
          <a:p>
            <a:pPr lvl="1"/>
            <a:r>
              <a:rPr lang="en-US" b="1" dirty="0" smtClean="0"/>
              <a:t>Note: Don’t need to rearrange this sentence!!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inverted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Sometimes, the subject is placed after the verb to give it greater emphasis.</a:t>
            </a:r>
          </a:p>
          <a:p>
            <a:r>
              <a:rPr lang="en-US" dirty="0" smtClean="0"/>
              <a:t>This creates a type of suspense.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High on the cliff overlooking the rugged landscape </a:t>
            </a:r>
            <a:r>
              <a:rPr lang="en-US" b="1" dirty="0" smtClean="0"/>
              <a:t>was </a:t>
            </a:r>
            <a:r>
              <a:rPr lang="en-US" dirty="0" smtClean="0"/>
              <a:t>an </a:t>
            </a:r>
            <a:r>
              <a:rPr lang="en-US" i="1" dirty="0" smtClean="0"/>
              <a:t>eagle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An </a:t>
            </a:r>
            <a:r>
              <a:rPr lang="en-US" i="1" dirty="0" smtClean="0"/>
              <a:t>eagle </a:t>
            </a:r>
            <a:r>
              <a:rPr lang="en-US" b="1" dirty="0" smtClean="0"/>
              <a:t>was </a:t>
            </a:r>
            <a:r>
              <a:rPr lang="en-US" dirty="0" smtClean="0"/>
              <a:t>high on the cliff overlooking the rugged landscape </a:t>
            </a:r>
          </a:p>
          <a:p>
            <a:pPr lvl="1"/>
            <a:r>
              <a:rPr lang="en-US" dirty="0" smtClean="0"/>
              <a:t>Bright </a:t>
            </a:r>
            <a:r>
              <a:rPr lang="en-US" b="1" dirty="0" smtClean="0"/>
              <a:t>is </a:t>
            </a:r>
            <a:r>
              <a:rPr lang="en-US" dirty="0" smtClean="0"/>
              <a:t>her </a:t>
            </a:r>
            <a:r>
              <a:rPr lang="en-US" i="1" dirty="0" smtClean="0"/>
              <a:t>smile</a:t>
            </a:r>
            <a:r>
              <a:rPr lang="en-US" dirty="0" smtClean="0"/>
              <a:t>, but heavy </a:t>
            </a:r>
            <a:r>
              <a:rPr lang="en-US" b="1" dirty="0" smtClean="0"/>
              <a:t>is </a:t>
            </a:r>
            <a:r>
              <a:rPr lang="en-US" dirty="0" smtClean="0"/>
              <a:t>her </a:t>
            </a:r>
            <a:r>
              <a:rPr lang="en-US" i="1" dirty="0" smtClean="0"/>
              <a:t>heart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Her </a:t>
            </a:r>
            <a:r>
              <a:rPr lang="en-US" i="1" dirty="0" smtClean="0"/>
              <a:t>smile </a:t>
            </a:r>
            <a:r>
              <a:rPr lang="en-US" b="1" dirty="0" smtClean="0"/>
              <a:t>is </a:t>
            </a:r>
            <a:r>
              <a:rPr lang="en-US" dirty="0" smtClean="0"/>
              <a:t>bright, but her </a:t>
            </a:r>
            <a:r>
              <a:rPr lang="en-US" i="1" dirty="0" smtClean="0"/>
              <a:t>heart </a:t>
            </a:r>
            <a:r>
              <a:rPr lang="en-US" b="1" dirty="0" smtClean="0"/>
              <a:t>is </a:t>
            </a:r>
            <a:r>
              <a:rPr lang="en-US" dirty="0" smtClean="0"/>
              <a:t>heavy</a:t>
            </a:r>
          </a:p>
          <a:p>
            <a:pPr lvl="1"/>
            <a:r>
              <a:rPr lang="en-US" dirty="0" smtClean="0"/>
              <a:t>Soon after the sound of the drums </a:t>
            </a:r>
            <a:r>
              <a:rPr lang="en-US" b="1" dirty="0" smtClean="0"/>
              <a:t>came </a:t>
            </a:r>
            <a:r>
              <a:rPr lang="en-US" dirty="0" smtClean="0"/>
              <a:t>the </a:t>
            </a:r>
            <a:r>
              <a:rPr lang="en-US" i="1" dirty="0" smtClean="0"/>
              <a:t>marchers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Complete sentences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sentence is a group of words with two main parts:</a:t>
            </a:r>
          </a:p>
          <a:p>
            <a:pPr lvl="1"/>
            <a:r>
              <a:rPr lang="en-US" dirty="0" smtClean="0"/>
              <a:t>Complete subject</a:t>
            </a:r>
          </a:p>
          <a:p>
            <a:pPr lvl="1"/>
            <a:r>
              <a:rPr lang="en-US" dirty="0" smtClean="0"/>
              <a:t>Complete predicate</a:t>
            </a:r>
          </a:p>
          <a:p>
            <a:endParaRPr lang="en-US" dirty="0" smtClean="0"/>
          </a:p>
          <a:p>
            <a:r>
              <a:rPr lang="en-US" dirty="0" smtClean="0"/>
              <a:t>Together, the complete subject and the complete predicate form a complete thought.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303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COMPLETE</a:t>
                      </a:r>
                      <a:r>
                        <a:rPr lang="en-US" baseline="0" dirty="0" smtClean="0"/>
                        <a:t> SUBJECTS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COMPLETE</a:t>
                      </a:r>
                      <a:r>
                        <a:rPr lang="en-US" baseline="0" dirty="0" smtClean="0"/>
                        <a:t> PREDICATES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Several</a:t>
                      </a:r>
                      <a:r>
                        <a:rPr lang="en-US" baseline="0" dirty="0" smtClean="0"/>
                        <a:t> pilots from various countries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have vanished in or near the Bermuda</a:t>
                      </a:r>
                      <a:r>
                        <a:rPr lang="en-US" baseline="0" dirty="0" smtClean="0"/>
                        <a:t> Triangle.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The Bermuda Triangle,</a:t>
                      </a:r>
                      <a:r>
                        <a:rPr lang="en-US" baseline="0" dirty="0" smtClean="0"/>
                        <a:t> the area in question,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lies </a:t>
                      </a:r>
                      <a:r>
                        <a:rPr lang="en-US" dirty="0" smtClean="0"/>
                        <a:t>between</a:t>
                      </a:r>
                      <a:r>
                        <a:rPr lang="en-US" baseline="0" dirty="0" smtClean="0"/>
                        <a:t> Florida, Bermuda, and Puerto Rico.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The U.S.S.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i="1" baseline="0" dirty="0" smtClean="0"/>
                        <a:t>Cyclops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disappeared there in 1918.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read about</a:t>
                      </a:r>
                      <a:r>
                        <a:rPr lang="en-US" baseline="0" dirty="0" smtClean="0"/>
                        <a:t> many different careers.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The nurse in the white uniform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arrived.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Identifying complete </a:t>
            </a:r>
            <a:br>
              <a:rPr lang="en-US" dirty="0" smtClean="0"/>
            </a:br>
            <a:r>
              <a:rPr lang="en-US" dirty="0" smtClean="0"/>
              <a:t>subjects and predicates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tired nurse completed her rounds.</a:t>
            </a:r>
          </a:p>
          <a:p>
            <a:r>
              <a:rPr lang="en-US" dirty="0" smtClean="0"/>
              <a:t>Nurses teach preventative care and rehabilitation.</a:t>
            </a:r>
          </a:p>
          <a:p>
            <a:r>
              <a:rPr lang="en-US" dirty="0" smtClean="0"/>
              <a:t>Most nurses work in hospitals.</a:t>
            </a:r>
          </a:p>
          <a:p>
            <a:r>
              <a:rPr lang="en-US" dirty="0" smtClean="0"/>
              <a:t>Other nurses provide their services in health agencies, nursing homes, offices, schools, and industries.</a:t>
            </a:r>
          </a:p>
          <a:p>
            <a:r>
              <a:rPr lang="en-US" dirty="0" smtClean="0"/>
              <a:t>Nurses can be educators, administrators, or supervisors.</a:t>
            </a:r>
          </a:p>
          <a:p>
            <a:r>
              <a:rPr lang="en-US" dirty="0" smtClean="0"/>
              <a:t>Most nursing was done at home in the nineteenth century.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Identifying Simple subjects and predicates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simple subject is the essential noun, pronoun, or group of words.</a:t>
            </a:r>
          </a:p>
          <a:p>
            <a:r>
              <a:rPr lang="en-US" dirty="0" smtClean="0"/>
              <a:t>The simple predicate is the essential verb or verb phrase</a:t>
            </a:r>
          </a:p>
          <a:p>
            <a:pPr lvl="1"/>
            <a:r>
              <a:rPr lang="en-US" dirty="0" smtClean="0"/>
              <a:t>All other words add extra information.</a:t>
            </a:r>
          </a:p>
          <a:p>
            <a:pPr lvl="1"/>
            <a:endParaRPr lang="en-US" dirty="0" smtClean="0"/>
          </a:p>
          <a:p>
            <a:pPr lvl="1"/>
            <a:r>
              <a:rPr lang="en-US" i="1" dirty="0" smtClean="0"/>
              <a:t>Two </a:t>
            </a:r>
            <a:r>
              <a:rPr lang="en-US" dirty="0" smtClean="0"/>
              <a:t>of his friends </a:t>
            </a:r>
            <a:r>
              <a:rPr lang="en-US" b="1" dirty="0" smtClean="0"/>
              <a:t>studied </a:t>
            </a:r>
            <a:r>
              <a:rPr lang="en-US" dirty="0" smtClean="0"/>
              <a:t>law enforcement.</a:t>
            </a:r>
          </a:p>
          <a:p>
            <a:pPr lvl="1"/>
            <a:r>
              <a:rPr lang="en-US" dirty="0" smtClean="0"/>
              <a:t>Sick in bed, </a:t>
            </a:r>
            <a:r>
              <a:rPr lang="en-US" i="1" dirty="0" smtClean="0"/>
              <a:t>she </a:t>
            </a:r>
            <a:r>
              <a:rPr lang="en-US" b="1" dirty="0" smtClean="0"/>
              <a:t>had missed </a:t>
            </a:r>
            <a:r>
              <a:rPr lang="en-US" dirty="0" smtClean="0"/>
              <a:t>her job interview.</a:t>
            </a:r>
          </a:p>
          <a:p>
            <a:pPr lvl="1">
              <a:buNone/>
            </a:pPr>
            <a:r>
              <a:rPr lang="en-US" dirty="0" smtClean="0"/>
              <a:t>***The simple subject is NEVER THE OBJECT OF THE PREPOSITION!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Recognizing simple subjects and predicates.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friend of mine visited the police barracks.</a:t>
            </a:r>
          </a:p>
          <a:p>
            <a:r>
              <a:rPr lang="en-US" dirty="0" smtClean="0"/>
              <a:t>The police are government agents.</a:t>
            </a:r>
          </a:p>
          <a:p>
            <a:r>
              <a:rPr lang="en-US" dirty="0" smtClean="0"/>
              <a:t>They protect citizens from unlawful acts.</a:t>
            </a:r>
          </a:p>
          <a:p>
            <a:r>
              <a:rPr lang="en-US" dirty="0" smtClean="0"/>
              <a:t>The US police establishment operates at several levels.</a:t>
            </a:r>
            <a:endParaRPr lang="en-US" smtClean="0"/>
          </a:p>
          <a:p>
            <a:r>
              <a:rPr lang="en-US" smtClean="0"/>
              <a:t>Two </a:t>
            </a:r>
            <a:r>
              <a:rPr lang="en-US" dirty="0" smtClean="0"/>
              <a:t>other federal departments are the Secret Service and the Customs Service.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Compound Subjects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compound subject is two or more subjects that have the same verb and are joined by a conjunction such as </a:t>
            </a:r>
            <a:r>
              <a:rPr lang="en-US" b="1" dirty="0" smtClean="0"/>
              <a:t>and </a:t>
            </a:r>
            <a:r>
              <a:rPr lang="en-US" dirty="0" smtClean="0"/>
              <a:t>or </a:t>
            </a:r>
            <a:r>
              <a:rPr lang="en-US" b="1" dirty="0" smtClean="0"/>
              <a:t>or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b="1" dirty="0" smtClean="0"/>
              <a:t>You </a:t>
            </a:r>
            <a:r>
              <a:rPr lang="en-US" dirty="0" smtClean="0"/>
              <a:t>and </a:t>
            </a:r>
            <a:r>
              <a:rPr lang="en-US" b="1" dirty="0" smtClean="0"/>
              <a:t>she </a:t>
            </a:r>
            <a:r>
              <a:rPr lang="en-US" dirty="0" smtClean="0"/>
              <a:t>took the exam yesterday.</a:t>
            </a:r>
          </a:p>
          <a:p>
            <a:r>
              <a:rPr lang="en-US" dirty="0" smtClean="0"/>
              <a:t>Either the </a:t>
            </a:r>
            <a:r>
              <a:rPr lang="en-US" b="1" dirty="0" smtClean="0"/>
              <a:t>actor </a:t>
            </a:r>
            <a:r>
              <a:rPr lang="en-US" dirty="0" smtClean="0"/>
              <a:t>or the </a:t>
            </a:r>
            <a:r>
              <a:rPr lang="en-US" b="1" dirty="0" smtClean="0"/>
              <a:t>tailor </a:t>
            </a:r>
            <a:r>
              <a:rPr lang="en-US" dirty="0" smtClean="0"/>
              <a:t>will talk next.</a:t>
            </a:r>
          </a:p>
          <a:p>
            <a:r>
              <a:rPr lang="en-US" b="1" dirty="0" smtClean="0"/>
              <a:t>Snow</a:t>
            </a:r>
            <a:r>
              <a:rPr lang="en-US" dirty="0" smtClean="0"/>
              <a:t>, </a:t>
            </a:r>
            <a:r>
              <a:rPr lang="en-US" b="1" dirty="0" smtClean="0"/>
              <a:t>ice</a:t>
            </a:r>
            <a:r>
              <a:rPr lang="en-US" dirty="0" smtClean="0"/>
              <a:t>, and </a:t>
            </a:r>
            <a:r>
              <a:rPr lang="en-US" b="1" dirty="0" smtClean="0"/>
              <a:t>flooding </a:t>
            </a:r>
            <a:r>
              <a:rPr lang="en-US" dirty="0" smtClean="0"/>
              <a:t>made the roads dangerous.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Compound Verbs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922520"/>
          </a:xfrm>
        </p:spPr>
        <p:txBody>
          <a:bodyPr/>
          <a:lstStyle/>
          <a:p>
            <a:r>
              <a:rPr lang="en-US" dirty="0" smtClean="0"/>
              <a:t>A compound verb is two or more verbs that have the same subject and are joined by a conjunction such as </a:t>
            </a:r>
            <a:r>
              <a:rPr lang="en-US" b="1" dirty="0" smtClean="0"/>
              <a:t>and </a:t>
            </a:r>
            <a:r>
              <a:rPr lang="en-US" dirty="0" smtClean="0"/>
              <a:t>or </a:t>
            </a:r>
            <a:r>
              <a:rPr lang="en-US" b="1" dirty="0" smtClean="0"/>
              <a:t>or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I neither </a:t>
            </a:r>
            <a:r>
              <a:rPr lang="en-US" b="1" dirty="0" smtClean="0"/>
              <a:t>want </a:t>
            </a:r>
            <a:r>
              <a:rPr lang="en-US" dirty="0" smtClean="0"/>
              <a:t>nor </a:t>
            </a:r>
            <a:r>
              <a:rPr lang="en-US" b="1" dirty="0" smtClean="0"/>
              <a:t>need </a:t>
            </a:r>
            <a:r>
              <a:rPr lang="en-US" dirty="0" smtClean="0"/>
              <a:t>your help.</a:t>
            </a:r>
          </a:p>
          <a:p>
            <a:r>
              <a:rPr lang="en-US" dirty="0" smtClean="0"/>
              <a:t>The little children </a:t>
            </a:r>
            <a:r>
              <a:rPr lang="en-US" b="1" dirty="0" smtClean="0"/>
              <a:t>hopped</a:t>
            </a:r>
            <a:r>
              <a:rPr lang="en-US" dirty="0" smtClean="0"/>
              <a:t>, </a:t>
            </a:r>
            <a:r>
              <a:rPr lang="en-US" b="1" dirty="0" smtClean="0"/>
              <a:t>skipped</a:t>
            </a:r>
            <a:r>
              <a:rPr lang="en-US" dirty="0" smtClean="0"/>
              <a:t>, and </a:t>
            </a:r>
            <a:r>
              <a:rPr lang="en-US" b="1" dirty="0" smtClean="0"/>
              <a:t>jumped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 sentence can have a compound subject and a compound verb:</a:t>
            </a:r>
            <a:endParaRPr lang="en-US" b="1" dirty="0" smtClean="0"/>
          </a:p>
          <a:p>
            <a:pPr>
              <a:buNone/>
            </a:pPr>
            <a:r>
              <a:rPr lang="en-US" dirty="0" smtClean="0"/>
              <a:t>The </a:t>
            </a:r>
            <a:r>
              <a:rPr lang="en-US" i="1" dirty="0" smtClean="0"/>
              <a:t>boys </a:t>
            </a:r>
            <a:r>
              <a:rPr lang="en-US" dirty="0" smtClean="0"/>
              <a:t>and </a:t>
            </a:r>
            <a:r>
              <a:rPr lang="en-US" i="1" dirty="0" smtClean="0"/>
              <a:t>girls </a:t>
            </a:r>
            <a:r>
              <a:rPr lang="en-US" b="1" dirty="0" smtClean="0"/>
              <a:t>danced </a:t>
            </a:r>
            <a:r>
              <a:rPr lang="en-US" dirty="0" smtClean="0"/>
              <a:t>and </a:t>
            </a:r>
            <a:r>
              <a:rPr lang="en-US" b="1" dirty="0" smtClean="0"/>
              <a:t>laughed </a:t>
            </a:r>
            <a:r>
              <a:rPr lang="en-US" dirty="0" smtClean="0"/>
              <a:t>at the party.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Hard-to-find subjects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Subjects in orders and directions:</a:t>
            </a:r>
          </a:p>
          <a:p>
            <a:pPr lvl="1"/>
            <a:r>
              <a:rPr lang="en-US" dirty="0" smtClean="0"/>
              <a:t>Usually is the understood you (you)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Look at the bird on the branch.</a:t>
            </a:r>
          </a:p>
          <a:p>
            <a:pPr lvl="2"/>
            <a:r>
              <a:rPr lang="en-US" dirty="0" smtClean="0"/>
              <a:t>(You) Look at the bird on the branch.</a:t>
            </a:r>
          </a:p>
          <a:p>
            <a:pPr lvl="1"/>
            <a:r>
              <a:rPr lang="en-US" dirty="0" smtClean="0"/>
              <a:t>Michael, come here.</a:t>
            </a:r>
          </a:p>
          <a:p>
            <a:pPr lvl="2"/>
            <a:r>
              <a:rPr lang="en-US" dirty="0" smtClean="0"/>
              <a:t>Michael, (you) come here.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ＭＳ Ｐ明朝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Flow.thmx</Template>
  <TotalTime>79</TotalTime>
  <Words>798</Words>
  <Application>Microsoft Macintosh PowerPoint</Application>
  <PresentationFormat>On-screen Show (4:3)</PresentationFormat>
  <Paragraphs>105</Paragraphs>
  <Slides>13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Flow</vt:lpstr>
      <vt:lpstr>Parts of the Sentence</vt:lpstr>
      <vt:lpstr>Complete sentences </vt:lpstr>
      <vt:lpstr>Slide 3</vt:lpstr>
      <vt:lpstr>Identifying complete  subjects and predicates</vt:lpstr>
      <vt:lpstr>Identifying Simple subjects and predicates</vt:lpstr>
      <vt:lpstr>Recognizing simple subjects and predicates.</vt:lpstr>
      <vt:lpstr>Compound Subjects  </vt:lpstr>
      <vt:lpstr>Compound Verbs  </vt:lpstr>
      <vt:lpstr>Hard-to-find subjects</vt:lpstr>
      <vt:lpstr>Hard-to-find subject practice</vt:lpstr>
      <vt:lpstr>Subjects in Question</vt:lpstr>
      <vt:lpstr>Sentences beginning with “here” and “there”</vt:lpstr>
      <vt:lpstr>Other inverted sentences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Parts of the Sentence</dc:title>
  <dc:creator>sitter</dc:creator>
  <cp:lastModifiedBy>sitter</cp:lastModifiedBy>
  <cp:revision>3</cp:revision>
  <dcterms:created xsi:type="dcterms:W3CDTF">2013-11-05T18:52:00Z</dcterms:created>
  <dcterms:modified xsi:type="dcterms:W3CDTF">2013-11-05T18:52:25Z</dcterms:modified>
</cp:coreProperties>
</file>