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5825C99-16EC-B549-AAA9-29E8EDE4FE98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C824D466-2233-7C49-91CC-D71F88039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rammar.about.com/od/mo/g/narrative2term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8"/>
            <a:ext cx="5458968" cy="1740381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Shakespearean language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4904"/>
            <a:ext cx="8365152" cy="4846320"/>
          </a:xfrm>
        </p:spPr>
        <p:txBody>
          <a:bodyPr>
            <a:normAutofit/>
          </a:bodyPr>
          <a:lstStyle/>
          <a:p>
            <a:r>
              <a:rPr lang="en-US" b="1" dirty="0" smtClean="0"/>
              <a:t>Drama-</a:t>
            </a:r>
            <a:r>
              <a:rPr lang="en-US" dirty="0" smtClean="0"/>
              <a:t>a story written to be acted for an audience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Tragedy-</a:t>
            </a:r>
            <a:r>
              <a:rPr lang="en-US" dirty="0" smtClean="0"/>
              <a:t>a play, novel, or other narrative that depicts serious and important events in which the main character comes to an unhappy end</a:t>
            </a:r>
          </a:p>
          <a:p>
            <a:r>
              <a:rPr lang="en-US" b="1" dirty="0" smtClean="0"/>
              <a:t>Prologue-</a:t>
            </a:r>
            <a:r>
              <a:rPr lang="en-US" dirty="0" smtClean="0"/>
              <a:t>a short introduction at the beginning of a play that gives a brief overview of the plot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Chorus-</a:t>
            </a:r>
            <a:r>
              <a:rPr lang="en-US" dirty="0" smtClean="0"/>
              <a:t>a group who says things at the same time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334231"/>
            <a:ext cx="6827925" cy="5791933"/>
          </a:xfrm>
        </p:spPr>
        <p:txBody>
          <a:bodyPr>
            <a:normAutofit/>
          </a:bodyPr>
          <a:lstStyle/>
          <a:p>
            <a:r>
              <a:rPr lang="en-US" b="1" dirty="0" smtClean="0"/>
              <a:t>Verbal irony-</a:t>
            </a:r>
            <a:r>
              <a:rPr lang="en-US" dirty="0" smtClean="0"/>
              <a:t>a writer or speaker says one thing, but really means something completely </a:t>
            </a:r>
            <a:r>
              <a:rPr lang="en-US" dirty="0" smtClean="0"/>
              <a:t>different</a:t>
            </a:r>
          </a:p>
          <a:p>
            <a:r>
              <a:rPr lang="en-US" b="1" dirty="0" smtClean="0"/>
              <a:t>Dramatic irony-</a:t>
            </a:r>
            <a:r>
              <a:rPr lang="en-US" dirty="0" smtClean="0"/>
              <a:t>the audience or reader knows something important that a character in a play or story does not know</a:t>
            </a:r>
          </a:p>
          <a:p>
            <a:r>
              <a:rPr lang="en-US" b="1" dirty="0" smtClean="0"/>
              <a:t>Monologue-</a:t>
            </a:r>
            <a:r>
              <a:rPr lang="en-US" dirty="0" smtClean="0"/>
              <a:t>a speech by one character in a play</a:t>
            </a:r>
          </a:p>
          <a:p>
            <a:r>
              <a:rPr lang="en-US" b="1" dirty="0" smtClean="0"/>
              <a:t>Soliloquy</a:t>
            </a:r>
            <a:r>
              <a:rPr lang="en-US" dirty="0" smtClean="0"/>
              <a:t>-an unusually long speech in which a character who is on stage alone expresses his or her thoughts aloud to the audience </a:t>
            </a:r>
          </a:p>
          <a:p>
            <a:r>
              <a:rPr lang="en-US" b="1" dirty="0" smtClean="0"/>
              <a:t>Aside-</a:t>
            </a:r>
            <a:r>
              <a:rPr lang="en-US" dirty="0" smtClean="0"/>
              <a:t>words that are spoken by a character in a play to the audience or to another character but that are not supposed to be overheard by the others onstage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50674"/>
            <a:ext cx="6777798" cy="6333674"/>
          </a:xfrm>
        </p:spPr>
        <p:txBody>
          <a:bodyPr>
            <a:normAutofit/>
          </a:bodyPr>
          <a:lstStyle/>
          <a:p>
            <a:r>
              <a:rPr lang="en-US" b="1" dirty="0" smtClean="0"/>
              <a:t>Foil-</a:t>
            </a:r>
            <a:r>
              <a:rPr lang="en-US" dirty="0" smtClean="0"/>
              <a:t>character who is used as a contrast to another character; writer sets off/intensifies the qualities of 2 characters this way </a:t>
            </a:r>
          </a:p>
          <a:p>
            <a:r>
              <a:rPr lang="en-US" b="1" dirty="0" smtClean="0"/>
              <a:t>Tragic flaw- </a:t>
            </a:r>
            <a:r>
              <a:rPr lang="en-US" dirty="0" smtClean="0"/>
              <a:t>the character flaw or error of a tragic hero that leads to his/her downfall</a:t>
            </a:r>
          </a:p>
          <a:p>
            <a:r>
              <a:rPr lang="en-US" b="1" dirty="0" smtClean="0"/>
              <a:t>Oxymoron-</a:t>
            </a:r>
            <a:r>
              <a:rPr lang="en-US" dirty="0" smtClean="0"/>
              <a:t>a combination of contradictory terms (EX: loving hate; jumbo shrimp) </a:t>
            </a:r>
          </a:p>
          <a:p>
            <a:r>
              <a:rPr lang="en-US" b="1" dirty="0" smtClean="0"/>
              <a:t>Pun-</a:t>
            </a:r>
            <a:r>
              <a:rPr lang="en-US" dirty="0" smtClean="0"/>
              <a:t>a play on the multiple meanings of a word, or on two words that sound alike but have different meanings</a:t>
            </a:r>
          </a:p>
          <a:p>
            <a:r>
              <a:rPr lang="en-US" b="1" dirty="0" smtClean="0"/>
              <a:t>Comic relief-</a:t>
            </a:r>
            <a:r>
              <a:rPr lang="en-US" dirty="0" smtClean="0"/>
              <a:t>humor added that lessens the seriousness of a plot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50674"/>
            <a:ext cx="6508377" cy="5875490"/>
          </a:xfrm>
        </p:spPr>
        <p:txBody>
          <a:bodyPr>
            <a:normAutofit/>
          </a:bodyPr>
          <a:lstStyle/>
          <a:p>
            <a:r>
              <a:rPr lang="en-US" b="1" dirty="0" smtClean="0"/>
              <a:t>A few reminders from our Poetry Unit…</a:t>
            </a:r>
          </a:p>
          <a:p>
            <a:endParaRPr lang="en-US" b="1" dirty="0" smtClean="0"/>
          </a:p>
          <a:p>
            <a:r>
              <a:rPr lang="en-US" b="1" dirty="0" smtClean="0"/>
              <a:t>Couplet-</a:t>
            </a:r>
            <a:r>
              <a:rPr lang="en-US" dirty="0" smtClean="0"/>
              <a:t>two consecutive lines of poetry that rhyme; couplets often signal the EXIT of a character or end of a scene </a:t>
            </a:r>
          </a:p>
          <a:p>
            <a:r>
              <a:rPr lang="en-US" b="1" dirty="0" smtClean="0"/>
              <a:t>Allusion-</a:t>
            </a:r>
            <a:r>
              <a:rPr lang="en-US" dirty="0" smtClean="0"/>
              <a:t>a reference to a well-know person, place, event, literary work, etc.</a:t>
            </a:r>
          </a:p>
          <a:p>
            <a:r>
              <a:rPr lang="en-US" b="1" dirty="0" smtClean="0"/>
              <a:t>Hyperbole-</a:t>
            </a:r>
            <a:r>
              <a:rPr lang="en-US" dirty="0" smtClean="0"/>
              <a:t>a deliberate exaggeration or overstatement (often used for comic effect)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50674"/>
            <a:ext cx="6508377" cy="587549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Sonnet-</a:t>
            </a:r>
            <a:r>
              <a:rPr lang="en-US" dirty="0" smtClean="0"/>
              <a:t>fourteen-line lyric poem that is usually written in iambic pentameter and that has one of several rhyme schemes (Shakespearean-3 four-line quatrains, followed by a concluding two-line unit, or couplet; </a:t>
            </a:r>
            <a:r>
              <a:rPr lang="en-US" dirty="0" err="1" smtClean="0"/>
              <a:t>ababcdcdefefgg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Iambic pentameter</a:t>
            </a:r>
            <a:r>
              <a:rPr lang="en-US" dirty="0" smtClean="0"/>
              <a:t> (“pent”=5;“meter”=measure); each line of poetry contains 5 iambs, or metrical feet, that consist of an unstressed syllable followed by a stressed syllable. </a:t>
            </a:r>
          </a:p>
          <a:p>
            <a:pPr lvl="1"/>
            <a:r>
              <a:rPr lang="en-US" dirty="0" smtClean="0"/>
              <a:t>Ex. bum BUM bum BUM bum BUM bum BUM bum BUM</a:t>
            </a:r>
          </a:p>
          <a:p>
            <a:r>
              <a:rPr lang="en-US" b="1" dirty="0" smtClean="0"/>
              <a:t>Foreshadowing</a:t>
            </a:r>
            <a:r>
              <a:rPr lang="en-US" dirty="0" smtClean="0"/>
              <a:t>- The presentation of details, characters, or incidents in a </a:t>
            </a:r>
            <a:r>
              <a:rPr lang="en-US" dirty="0" smtClean="0">
                <a:hlinkClick r:id="rId2"/>
              </a:rPr>
              <a:t>narrative</a:t>
            </a:r>
            <a:r>
              <a:rPr lang="en-US" dirty="0" smtClean="0"/>
              <a:t> in such a way that later events are prepared for (or "shadowed forth").</a:t>
            </a:r>
          </a:p>
          <a:p>
            <a:r>
              <a:rPr lang="en-US" b="1" dirty="0" smtClean="0"/>
              <a:t>Blank (“unrhymed”-no rhyme at the end of lines) Verse-</a:t>
            </a:r>
            <a:r>
              <a:rPr lang="en-US" dirty="0" smtClean="0"/>
              <a:t>poetry written in unrhymed iambic pentameter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00540"/>
            <a:ext cx="6508377" cy="6383808"/>
          </a:xfrm>
        </p:spPr>
        <p:txBody>
          <a:bodyPr>
            <a:normAutofit/>
          </a:bodyPr>
          <a:lstStyle/>
          <a:p>
            <a:r>
              <a:rPr lang="en-US" b="1" dirty="0" smtClean="0"/>
              <a:t>A review of types of characters…</a:t>
            </a:r>
          </a:p>
          <a:p>
            <a:endParaRPr lang="en-US" b="1" dirty="0" smtClean="0"/>
          </a:p>
          <a:p>
            <a:r>
              <a:rPr lang="en-US" b="1" dirty="0" smtClean="0"/>
              <a:t>Characterization- </a:t>
            </a:r>
            <a:r>
              <a:rPr lang="en-US" dirty="0" smtClean="0"/>
              <a:t>the act of creating and developing a character. Can be direct (directly </a:t>
            </a:r>
            <a:r>
              <a:rPr lang="en-US" i="1" dirty="0" smtClean="0"/>
              <a:t>telling</a:t>
            </a:r>
            <a:r>
              <a:rPr lang="en-US" dirty="0" smtClean="0"/>
              <a:t> you about the character) or indirect (</a:t>
            </a:r>
            <a:r>
              <a:rPr lang="en-US" i="1" dirty="0" smtClean="0"/>
              <a:t>showing</a:t>
            </a:r>
            <a:r>
              <a:rPr lang="en-US" dirty="0" smtClean="0"/>
              <a:t> you about the character)</a:t>
            </a:r>
            <a:endParaRPr lang="en-US" b="1" dirty="0" smtClean="0"/>
          </a:p>
          <a:p>
            <a:r>
              <a:rPr lang="en-US" b="1" dirty="0" smtClean="0"/>
              <a:t>Flat character- </a:t>
            </a:r>
            <a:r>
              <a:rPr lang="en-US" dirty="0" smtClean="0"/>
              <a:t>shows only one trait (we don’t get to know them)</a:t>
            </a:r>
          </a:p>
          <a:p>
            <a:r>
              <a:rPr lang="en-US" b="1" dirty="0" smtClean="0"/>
              <a:t>Round character-</a:t>
            </a:r>
            <a:r>
              <a:rPr lang="en-US" dirty="0" smtClean="0"/>
              <a:t> shows many different traits- faults and virtues</a:t>
            </a:r>
          </a:p>
          <a:p>
            <a:r>
              <a:rPr lang="en-US" b="1" dirty="0" smtClean="0"/>
              <a:t>Static character-</a:t>
            </a:r>
            <a:r>
              <a:rPr lang="en-US" dirty="0" smtClean="0"/>
              <a:t>character who does not change much in the course of a story</a:t>
            </a:r>
          </a:p>
          <a:p>
            <a:r>
              <a:rPr lang="en-US" b="1" dirty="0" smtClean="0"/>
              <a:t>Dynamic character</a:t>
            </a:r>
            <a:r>
              <a:rPr lang="en-US" dirty="0" smtClean="0"/>
              <a:t>-character who changes as a result of the story’s events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Trek.thmx</Template>
  <TotalTime>11</TotalTime>
  <Words>580</Words>
  <Application>Microsoft Macintosh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Plaza</vt:lpstr>
      <vt:lpstr>Shakespearean language</vt:lpstr>
      <vt:lpstr>Slide 2</vt:lpstr>
      <vt:lpstr>Slide 3</vt:lpstr>
      <vt:lpstr>Slide 4</vt:lpstr>
      <vt:lpstr>Slide 5</vt:lpstr>
      <vt:lpstr>Slide 6</vt:lpstr>
      <vt:lpstr>Slide 7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Shakespearean language</dc:title>
  <dc:creator>sitter</dc:creator>
  <cp:lastModifiedBy>sitter</cp:lastModifiedBy>
  <cp:revision>2</cp:revision>
  <dcterms:created xsi:type="dcterms:W3CDTF">2013-10-28T03:10:12Z</dcterms:created>
  <dcterms:modified xsi:type="dcterms:W3CDTF">2013-10-28T03:11:41Z</dcterms:modified>
</cp:coreProperties>
</file>