
<file path=[Content_Types].xml><?xml version="1.0" encoding="utf-8"?>
<Types xmlns="http://schemas.openxmlformats.org/package/2006/content-types">
  <Override PartName="/ppt/slideLayouts/slideLayout18.xml" ContentType="application/vnd.openxmlformats-officedocument.presentationml.slideLayout+xml"/>
  <Override PartName="/ppt/slideLayouts/slideLayout1.xml" ContentType="application/vnd.openxmlformats-officedocument.presentationml.slideLayout+xml"/>
  <Default Extension="rels" ContentType="application/vnd.openxmlformats-package.relationships+xml"/>
  <Default Extension="jpeg" ContentType="image/jpeg"/>
  <Default Extension="xml" ContentType="application/xml"/>
  <Override PartName="/ppt/slideLayouts/slideLayout16.xml" ContentType="application/vnd.openxmlformats-officedocument.presentationml.slideLayout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12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slideLayouts/slideLayout17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1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9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94" d="100"/>
          <a:sy n="94" d="100"/>
        </p:scale>
        <p:origin x="-76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39003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4208929"/>
            <a:ext cx="5458968" cy="1048684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0" y="5257800"/>
            <a:ext cx="5458968" cy="62179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0"/>
              </a:spcBef>
              <a:buClr>
                <a:schemeClr val="accent1"/>
              </a:buClr>
              <a:buSzPct val="100000"/>
              <a:buFont typeface="Wingdings 2" pitchFamily="18" charset="2"/>
              <a:buNone/>
              <a:defRPr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90525"/>
            <a:ext cx="5504688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2200" b="0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</a:lstStyle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8688" y="6356350"/>
            <a:ext cx="4736592" cy="365125"/>
          </a:xfrm>
        </p:spPr>
        <p:txBody>
          <a:bodyPr vert="horz" lIns="91440" tIns="45720" rIns="91440" bIns="45720" rtlCol="0" anchor="ctr"/>
          <a:lstStyle>
            <a:lvl1pPr marL="0" algn="l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56494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BC5217A8-0E06-4059-AC45-433E2E67A85D}" type="slidenum">
              <a:rPr kumimoji="0" lang="en-US" smtClean="0"/>
              <a:pPr/>
              <a:t>‹#›</a:t>
            </a:fld>
            <a:endParaRPr kumimoji="0" lang="en-US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0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1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2" name="Content Placeholder 2"/>
          <p:cNvSpPr>
            <a:spLocks noGrp="1"/>
          </p:cNvSpPr>
          <p:nvPr>
            <p:ph sz="half" idx="15"/>
          </p:nvPr>
        </p:nvSpPr>
        <p:spPr>
          <a:xfrm>
            <a:off x="45720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2052" y="990600"/>
            <a:ext cx="3566160" cy="51355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4746811" y="268288"/>
            <a:ext cx="4114800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1365" y="6124014"/>
            <a:ext cx="1752600" cy="365125"/>
          </a:xfrm>
        </p:spPr>
        <p:txBody>
          <a:bodyPr/>
          <a:lstStyle>
            <a:lvl1pPr algn="l">
              <a:defRPr/>
            </a:lvl1pPr>
          </a:lstStyle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38637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4760258" y="990600"/>
            <a:ext cx="4096512" cy="561181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216775" y="268288"/>
            <a:ext cx="1639457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6858000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4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35471" y="268288"/>
            <a:ext cx="720761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3006726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2"/>
          <p:cNvSpPr>
            <a:spLocks noGrp="1"/>
          </p:cNvSpPr>
          <p:nvPr>
            <p:ph type="pic" idx="13"/>
          </p:nvPr>
        </p:nvSpPr>
        <p:spPr>
          <a:xfrm>
            <a:off x="3352800" y="268288"/>
            <a:ext cx="47019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1" name="Picture Placeholder 2"/>
          <p:cNvSpPr>
            <a:spLocks noGrp="1"/>
          </p:cNvSpPr>
          <p:nvPr>
            <p:ph type="pic" idx="14"/>
          </p:nvPr>
        </p:nvSpPr>
        <p:spPr>
          <a:xfrm>
            <a:off x="33528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2" name="Picture Placeholder 2"/>
          <p:cNvSpPr>
            <a:spLocks noGrp="1"/>
          </p:cNvSpPr>
          <p:nvPr>
            <p:ph type="pic" idx="15"/>
          </p:nvPr>
        </p:nvSpPr>
        <p:spPr>
          <a:xfrm>
            <a:off x="57505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543799" y="1035424"/>
            <a:ext cx="1322295" cy="5090739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35424"/>
            <a:ext cx="6019800" cy="510978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25603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399" y="4171950"/>
            <a:ext cx="5457919" cy="1085850"/>
          </a:xfrm>
        </p:spPr>
        <p:txBody>
          <a:bodyPr>
            <a:normAutofit/>
          </a:bodyPr>
          <a:lstStyle>
            <a:lvl1pPr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1" y="5257799"/>
            <a:ext cx="5457918" cy="618565"/>
          </a:xfrm>
        </p:spPr>
        <p:txBody>
          <a:bodyPr>
            <a:normAutofit/>
          </a:bodyPr>
          <a:lstStyle>
            <a:lvl1pPr marL="0" indent="0" algn="l">
              <a:spcBef>
                <a:spcPct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 algn="ctr">
              <a:spcBef>
                <a:spcPct val="0"/>
              </a:spcBef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89965"/>
            <a:ext cx="5499847" cy="365125"/>
          </a:xfrm>
        </p:spPr>
        <p:txBody>
          <a:bodyPr/>
          <a:lstStyle>
            <a:lvl1pPr>
              <a:defRPr sz="2200" b="0" baseline="0">
                <a:solidFill>
                  <a:schemeClr val="bg1"/>
                </a:solidFill>
              </a:defRPr>
            </a:lvl1pPr>
          </a:lstStyle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3847" y="6356350"/>
            <a:ext cx="473411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65459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3200400" y="2877671"/>
            <a:ext cx="5646867" cy="128016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, Content, and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78423" y="914400"/>
            <a:ext cx="650837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78423" y="2209800"/>
            <a:ext cx="6508377" cy="39163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178423" y="6356350"/>
            <a:ext cx="492685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31694" y="361016"/>
            <a:ext cx="506506" cy="365125"/>
          </a:xfrm>
        </p:spPr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5" y="1976718"/>
            <a:ext cx="1645920" cy="46257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758952" y="268288"/>
            <a:ext cx="1099073" cy="6350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1" y="3429000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09801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562600" y="6356350"/>
            <a:ext cx="1622612" cy="365125"/>
          </a:xfrm>
        </p:spPr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53115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4773706"/>
            <a:ext cx="2971800" cy="184458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354" y="3429001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20354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51212" y="6104965"/>
            <a:ext cx="506506" cy="365125"/>
          </a:xfrm>
        </p:spPr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4" y="268288"/>
            <a:ext cx="2971800" cy="443865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244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88352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79391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79391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199" y="2214562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57199" y="4224973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6508377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2209800"/>
            <a:ext cx="6508377" cy="39163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98659" y="6356350"/>
            <a:ext cx="1752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B5825C99-16EC-B549-AAA9-29E8EDE4FE98}" type="datetimeFigureOut">
              <a:rPr lang="en-US" smtClean="0"/>
              <a:pPr/>
              <a:t>10/27/13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4812" y="6356350"/>
            <a:ext cx="6007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56494" y="361016"/>
            <a:ext cx="50650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200" b="1">
                <a:solidFill>
                  <a:schemeClr val="bg1"/>
                </a:solidFill>
              </a:defRPr>
            </a:lvl1pPr>
          </a:lstStyle>
          <a:p>
            <a:fld id="{C824D466-2233-7C49-91CC-D71F88039B3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  <p:sldLayoutId id="2147483711" r:id="rId13"/>
    <p:sldLayoutId id="2147483712" r:id="rId14"/>
    <p:sldLayoutId id="2147483713" r:id="rId15"/>
    <p:sldLayoutId id="2147483714" r:id="rId16"/>
    <p:sldLayoutId id="2147483715" r:id="rId17"/>
    <p:sldLayoutId id="2147483716" r:id="rId18"/>
    <p:sldLayoutId id="2147483717" r:id="rId19"/>
  </p:sldLayoutIdLst>
  <p:txStyles>
    <p:titleStyle>
      <a:lvl1pPr algn="l" defTabSz="9144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1800"/>
        </a:spcBef>
        <a:buClr>
          <a:schemeClr val="accent1"/>
        </a:buClr>
        <a:buSzPct val="100000"/>
        <a:buFont typeface="Wingdings 2" pitchFamily="18" charset="2"/>
        <a:buChar char="¡"/>
        <a:defRPr sz="2000" kern="1200">
          <a:solidFill>
            <a:schemeClr val="tx2"/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grammar.about.com/od/mo/g/narrative2term.htm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4208928"/>
            <a:ext cx="5458968" cy="1740381"/>
          </a:xfrm>
        </p:spPr>
        <p:txBody>
          <a:bodyPr>
            <a:normAutofit/>
          </a:bodyPr>
          <a:lstStyle/>
          <a:p>
            <a:pPr algn="r"/>
            <a:r>
              <a:rPr lang="en-US" dirty="0" smtClean="0"/>
              <a:t>Shakespearean language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74904"/>
            <a:ext cx="8365152" cy="4846320"/>
          </a:xfrm>
        </p:spPr>
        <p:txBody>
          <a:bodyPr>
            <a:normAutofit/>
          </a:bodyPr>
          <a:lstStyle/>
          <a:p>
            <a:r>
              <a:rPr lang="en-US" b="1" dirty="0" smtClean="0"/>
              <a:t>Drama-</a:t>
            </a:r>
            <a:r>
              <a:rPr lang="en-US" dirty="0" smtClean="0"/>
              <a:t>a story written to be acted for an audience</a:t>
            </a:r>
            <a:br>
              <a:rPr lang="en-US" dirty="0" smtClean="0"/>
            </a:br>
            <a:endParaRPr lang="en-US" dirty="0" smtClean="0"/>
          </a:p>
          <a:p>
            <a:r>
              <a:rPr lang="en-US" b="1" dirty="0" smtClean="0"/>
              <a:t>Tragedy-</a:t>
            </a:r>
            <a:r>
              <a:rPr lang="en-US" dirty="0" smtClean="0"/>
              <a:t>a play, novel, or other narrative that depicts serious and important events in which the main character comes to an unhappy end</a:t>
            </a:r>
          </a:p>
          <a:p>
            <a:r>
              <a:rPr lang="en-US" b="1" dirty="0" smtClean="0"/>
              <a:t>Prologue-</a:t>
            </a:r>
            <a:r>
              <a:rPr lang="en-US" dirty="0" smtClean="0"/>
              <a:t>a short introduction at the beginning of a play that gives a brief overview of the plot</a:t>
            </a:r>
            <a:br>
              <a:rPr lang="en-US" dirty="0" smtClean="0"/>
            </a:br>
            <a:endParaRPr lang="en-US" dirty="0" smtClean="0"/>
          </a:p>
          <a:p>
            <a:r>
              <a:rPr lang="en-US" b="1" dirty="0" smtClean="0"/>
              <a:t>Chorus-</a:t>
            </a:r>
            <a:r>
              <a:rPr lang="en-US" dirty="0" smtClean="0"/>
              <a:t>a group who says things at the same time 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334231"/>
            <a:ext cx="6827925" cy="5791933"/>
          </a:xfrm>
        </p:spPr>
        <p:txBody>
          <a:bodyPr>
            <a:normAutofit/>
          </a:bodyPr>
          <a:lstStyle/>
          <a:p>
            <a:r>
              <a:rPr lang="en-US" b="1" dirty="0" smtClean="0"/>
              <a:t>Verbal irony-</a:t>
            </a:r>
            <a:r>
              <a:rPr lang="en-US" dirty="0" smtClean="0"/>
              <a:t>a writer or speaker says one thing, but really means something completely </a:t>
            </a:r>
            <a:r>
              <a:rPr lang="en-US" dirty="0" smtClean="0"/>
              <a:t>different</a:t>
            </a:r>
          </a:p>
          <a:p>
            <a:r>
              <a:rPr lang="en-US" b="1" dirty="0" smtClean="0"/>
              <a:t>Dramatic irony-</a:t>
            </a:r>
            <a:r>
              <a:rPr lang="en-US" dirty="0" smtClean="0"/>
              <a:t>the audience or reader knows something important that a character in a play or story does not know</a:t>
            </a:r>
          </a:p>
          <a:p>
            <a:r>
              <a:rPr lang="en-US" b="1" dirty="0" smtClean="0"/>
              <a:t>Monologue-</a:t>
            </a:r>
            <a:r>
              <a:rPr lang="en-US" dirty="0" smtClean="0"/>
              <a:t>a speech by one character in a play</a:t>
            </a:r>
          </a:p>
          <a:p>
            <a:r>
              <a:rPr lang="en-US" b="1" dirty="0" smtClean="0"/>
              <a:t>Soliloquy</a:t>
            </a:r>
            <a:r>
              <a:rPr lang="en-US" dirty="0" smtClean="0"/>
              <a:t>-an unusually long speech in which a character who is on stage alone expresses his or her thoughts aloud to the audience </a:t>
            </a:r>
          </a:p>
          <a:p>
            <a:r>
              <a:rPr lang="en-US" b="1" dirty="0" smtClean="0"/>
              <a:t>Aside-</a:t>
            </a:r>
            <a:r>
              <a:rPr lang="en-US" dirty="0" smtClean="0"/>
              <a:t>words that are spoken by a character in a play to the audience or to another character but that are not supposed to be overheard by the others onstage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50674"/>
            <a:ext cx="6777798" cy="6333674"/>
          </a:xfrm>
        </p:spPr>
        <p:txBody>
          <a:bodyPr>
            <a:normAutofit/>
          </a:bodyPr>
          <a:lstStyle/>
          <a:p>
            <a:r>
              <a:rPr lang="en-US" b="1" dirty="0" smtClean="0"/>
              <a:t>Foil-</a:t>
            </a:r>
            <a:r>
              <a:rPr lang="en-US" dirty="0" smtClean="0"/>
              <a:t>character who is used as a contrast to another character; writer sets off/intensifies the qualities of 2 characters this way </a:t>
            </a:r>
          </a:p>
          <a:p>
            <a:r>
              <a:rPr lang="en-US" b="1" dirty="0" smtClean="0"/>
              <a:t>Tragic flaw- </a:t>
            </a:r>
            <a:r>
              <a:rPr lang="en-US" dirty="0" smtClean="0"/>
              <a:t>the character flaw or error of a tragic hero that leads to his/her downfall</a:t>
            </a:r>
          </a:p>
          <a:p>
            <a:r>
              <a:rPr lang="en-US" b="1" dirty="0" smtClean="0"/>
              <a:t>Oxymoron-</a:t>
            </a:r>
            <a:r>
              <a:rPr lang="en-US" dirty="0" smtClean="0"/>
              <a:t>a combination of contradictory terms (EX: loving hate; jumbo shrimp) </a:t>
            </a:r>
          </a:p>
          <a:p>
            <a:r>
              <a:rPr lang="en-US" b="1" dirty="0" smtClean="0"/>
              <a:t>Pun-</a:t>
            </a:r>
            <a:r>
              <a:rPr lang="en-US" dirty="0" smtClean="0"/>
              <a:t>a play on the multiple meanings of a word, or on two words that sound alike but have different meanings</a:t>
            </a:r>
          </a:p>
          <a:p>
            <a:r>
              <a:rPr lang="en-US" b="1" dirty="0" smtClean="0"/>
              <a:t>Comic relief-</a:t>
            </a:r>
            <a:r>
              <a:rPr lang="en-US" dirty="0" smtClean="0"/>
              <a:t>humor added that lessens the seriousness of a plot</a:t>
            </a:r>
            <a:br>
              <a:rPr lang="en-US" dirty="0" smtClean="0"/>
            </a:b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50674"/>
            <a:ext cx="6508377" cy="5875490"/>
          </a:xfrm>
        </p:spPr>
        <p:txBody>
          <a:bodyPr>
            <a:normAutofit/>
          </a:bodyPr>
          <a:lstStyle/>
          <a:p>
            <a:r>
              <a:rPr lang="en-US" b="1" dirty="0" smtClean="0"/>
              <a:t>A few reminders from our Poetry Unit…</a:t>
            </a:r>
          </a:p>
          <a:p>
            <a:endParaRPr lang="en-US" b="1" dirty="0" smtClean="0"/>
          </a:p>
          <a:p>
            <a:r>
              <a:rPr lang="en-US" b="1" dirty="0" smtClean="0"/>
              <a:t>Couplet-</a:t>
            </a:r>
            <a:r>
              <a:rPr lang="en-US" dirty="0" smtClean="0"/>
              <a:t>two consecutive lines of poetry that rhyme; couplets often signal the EXIT of a character or end of a scene </a:t>
            </a:r>
          </a:p>
          <a:p>
            <a:r>
              <a:rPr lang="en-US" b="1" dirty="0" smtClean="0"/>
              <a:t>Allusion-</a:t>
            </a:r>
            <a:r>
              <a:rPr lang="en-US" dirty="0" smtClean="0"/>
              <a:t>a reference to a well-know person, place, event, literary work, etc.</a:t>
            </a:r>
          </a:p>
          <a:p>
            <a:r>
              <a:rPr lang="en-US" b="1" dirty="0" smtClean="0"/>
              <a:t>Hyperbole-</a:t>
            </a:r>
            <a:r>
              <a:rPr lang="en-US" dirty="0" smtClean="0"/>
              <a:t>a deliberate exaggeration or overstatement (often used for comic effect)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50674"/>
            <a:ext cx="6508377" cy="5875490"/>
          </a:xfrm>
        </p:spPr>
        <p:txBody>
          <a:bodyPr>
            <a:normAutofit fontScale="92500"/>
          </a:bodyPr>
          <a:lstStyle/>
          <a:p>
            <a:r>
              <a:rPr lang="en-US" b="1" dirty="0" smtClean="0"/>
              <a:t>Sonnet-</a:t>
            </a:r>
            <a:r>
              <a:rPr lang="en-US" dirty="0" smtClean="0"/>
              <a:t>fourteen-line lyric poem that is usually written in iambic pentameter and that has one of several rhyme schemes (Shakespearean-3 four-line quatrains, followed by a concluding two-line unit, or couplet; </a:t>
            </a:r>
            <a:r>
              <a:rPr lang="en-US" dirty="0" err="1" smtClean="0"/>
              <a:t>ababcdcdefefgg</a:t>
            </a:r>
            <a:r>
              <a:rPr lang="en-US" dirty="0" smtClean="0"/>
              <a:t>)</a:t>
            </a:r>
          </a:p>
          <a:p>
            <a:r>
              <a:rPr lang="en-US" b="1" dirty="0" smtClean="0"/>
              <a:t>Iambic pentameter</a:t>
            </a:r>
            <a:r>
              <a:rPr lang="en-US" dirty="0" smtClean="0"/>
              <a:t> (“pent”=5;“meter”=measure); each line of poetry contains 5 iambs, or metrical feet, that consist of an unstressed syllable followed by a stressed syllable. </a:t>
            </a:r>
          </a:p>
          <a:p>
            <a:pPr lvl="1"/>
            <a:r>
              <a:rPr lang="en-US" dirty="0" smtClean="0"/>
              <a:t>Ex. bum BUM bum BUM bum BUM bum BUM bum BUM</a:t>
            </a:r>
          </a:p>
          <a:p>
            <a:r>
              <a:rPr lang="en-US" b="1" dirty="0" smtClean="0"/>
              <a:t>Foreshadowing</a:t>
            </a:r>
            <a:r>
              <a:rPr lang="en-US" dirty="0" smtClean="0"/>
              <a:t>- The presentation of details, characters, or incidents in a </a:t>
            </a:r>
            <a:r>
              <a:rPr lang="en-US" dirty="0" smtClean="0">
                <a:hlinkClick r:id="rId2"/>
              </a:rPr>
              <a:t>narrative</a:t>
            </a:r>
            <a:r>
              <a:rPr lang="en-US" dirty="0" smtClean="0"/>
              <a:t> in such a way that later events are prepared for (or "shadowed forth").</a:t>
            </a:r>
          </a:p>
          <a:p>
            <a:r>
              <a:rPr lang="en-US" b="1" dirty="0" smtClean="0"/>
              <a:t>Blank (“unrhymed”-no rhyme at the end of lines) Verse-</a:t>
            </a:r>
            <a:r>
              <a:rPr lang="en-US" dirty="0" smtClean="0"/>
              <a:t>poetry written in unrhymed iambic pentameter 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200540"/>
            <a:ext cx="6508377" cy="6383808"/>
          </a:xfrm>
        </p:spPr>
        <p:txBody>
          <a:bodyPr>
            <a:normAutofit/>
          </a:bodyPr>
          <a:lstStyle/>
          <a:p>
            <a:r>
              <a:rPr lang="en-US" b="1" dirty="0" smtClean="0"/>
              <a:t>A review of types of characters…</a:t>
            </a:r>
          </a:p>
          <a:p>
            <a:endParaRPr lang="en-US" b="1" dirty="0" smtClean="0"/>
          </a:p>
          <a:p>
            <a:r>
              <a:rPr lang="en-US" b="1" dirty="0" smtClean="0"/>
              <a:t>Characterization- </a:t>
            </a:r>
            <a:r>
              <a:rPr lang="en-US" dirty="0" smtClean="0"/>
              <a:t>the act of creating and developing a character. Can be direct (directly </a:t>
            </a:r>
            <a:r>
              <a:rPr lang="en-US" i="1" dirty="0" smtClean="0"/>
              <a:t>telling</a:t>
            </a:r>
            <a:r>
              <a:rPr lang="en-US" dirty="0" smtClean="0"/>
              <a:t> you about the character) or indirect (</a:t>
            </a:r>
            <a:r>
              <a:rPr lang="en-US" i="1" dirty="0" smtClean="0"/>
              <a:t>showing</a:t>
            </a:r>
            <a:r>
              <a:rPr lang="en-US" dirty="0" smtClean="0"/>
              <a:t> you about the character)</a:t>
            </a:r>
            <a:endParaRPr lang="en-US" b="1" dirty="0" smtClean="0"/>
          </a:p>
          <a:p>
            <a:r>
              <a:rPr lang="en-US" b="1" dirty="0" smtClean="0"/>
              <a:t>Flat character- </a:t>
            </a:r>
            <a:r>
              <a:rPr lang="en-US" dirty="0" smtClean="0"/>
              <a:t>shows only one trait (we don’t get to know them)</a:t>
            </a:r>
          </a:p>
          <a:p>
            <a:r>
              <a:rPr lang="en-US" b="1" dirty="0" smtClean="0"/>
              <a:t>Round character-</a:t>
            </a:r>
            <a:r>
              <a:rPr lang="en-US" dirty="0" smtClean="0"/>
              <a:t> shows many different traits- faults and virtues</a:t>
            </a:r>
          </a:p>
          <a:p>
            <a:r>
              <a:rPr lang="en-US" b="1" dirty="0" smtClean="0"/>
              <a:t>Static character-</a:t>
            </a:r>
            <a:r>
              <a:rPr lang="en-US" dirty="0" smtClean="0"/>
              <a:t>character who does not change much in the course of a story</a:t>
            </a:r>
          </a:p>
          <a:p>
            <a:r>
              <a:rPr lang="en-US" b="1" dirty="0" smtClean="0"/>
              <a:t>Dynamic character</a:t>
            </a:r>
            <a:r>
              <a:rPr lang="en-US" dirty="0" smtClean="0"/>
              <a:t>-character who changes as a result of the story’s events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laza">
  <a:themeElements>
    <a:clrScheme name="Plaza">
      <a:dk1>
        <a:sysClr val="windowText" lastClr="000000"/>
      </a:dk1>
      <a:lt1>
        <a:sysClr val="window" lastClr="FFFFFF"/>
      </a:lt1>
      <a:dk2>
        <a:srgbClr val="333333"/>
      </a:dk2>
      <a:lt2>
        <a:srgbClr val="CCCCCC"/>
      </a:lt2>
      <a:accent1>
        <a:srgbClr val="990000"/>
      </a:accent1>
      <a:accent2>
        <a:srgbClr val="580101"/>
      </a:accent2>
      <a:accent3>
        <a:srgbClr val="E94A00"/>
      </a:accent3>
      <a:accent4>
        <a:srgbClr val="EB8F00"/>
      </a:accent4>
      <a:accent5>
        <a:srgbClr val="A4A4A4"/>
      </a:accent5>
      <a:accent6>
        <a:srgbClr val="666666"/>
      </a:accent6>
      <a:hlink>
        <a:srgbClr val="D01010"/>
      </a:hlink>
      <a:folHlink>
        <a:srgbClr val="E6682E"/>
      </a:folHlink>
    </a:clrScheme>
    <a:fontScheme name="Plaza">
      <a:majorFont>
        <a:latin typeface="Century Gothic"/>
        <a:ea typeface=""/>
        <a:cs typeface=""/>
        <a:font script="Jpan" typeface="メイリオ"/>
      </a:majorFont>
      <a:minorFont>
        <a:latin typeface="Century Gothic"/>
        <a:ea typeface=""/>
        <a:cs typeface=""/>
        <a:font script="Jpan" typeface="メイリオ"/>
      </a:minorFont>
    </a:fontScheme>
    <a:fmtScheme name="Plaza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60000"/>
                <a:satMod val="135000"/>
              </a:schemeClr>
            </a:gs>
            <a:gs pos="100000">
              <a:schemeClr val="phClr">
                <a:tint val="10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0000"/>
                <a:satMod val="120000"/>
              </a:schemeClr>
            </a:gs>
            <a:gs pos="35000">
              <a:schemeClr val="phClr">
                <a:shade val="100000"/>
                <a:satMod val="150000"/>
              </a:schemeClr>
            </a:gs>
            <a:gs pos="70000">
              <a:schemeClr val="phClr">
                <a:tint val="100000"/>
                <a:shade val="100000"/>
                <a:satMod val="200000"/>
                <a:greenMod val="100000"/>
              </a:schemeClr>
            </a:gs>
            <a:gs pos="100000">
              <a:schemeClr val="phClr">
                <a:tint val="100000"/>
                <a:shade val="100000"/>
                <a:satMod val="250000"/>
                <a:greenMod val="100000"/>
              </a:schemeClr>
            </a:gs>
          </a:gsLst>
          <a:lin ang="162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190500" dist="63500" dir="5400000">
              <a:srgbClr val="FFFFFF">
                <a:alpha val="65000"/>
              </a:srgbClr>
            </a:innerShdw>
          </a:effectLst>
          <a:scene3d>
            <a:camera prst="orthographicFront">
              <a:rot lat="0" lon="0" rev="0"/>
            </a:camera>
            <a:lightRig rig="twoPt" dir="r">
              <a:rot lat="0" lon="0" rev="6000000"/>
            </a:lightRig>
          </a:scene3d>
          <a:sp3d prstMaterial="matte">
            <a:bevelT w="0" h="0" prst="relaxedInset"/>
          </a:sp3d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88900" dist="38100" dir="6600000" sx="101000" sy="101000" rotWithShape="0">
              <a:srgbClr val="000000">
                <a:alpha val="50000"/>
              </a:srgbClr>
            </a:outerShdw>
          </a:effectLst>
          <a:scene3d>
            <a:camera prst="perspectiveFront" fov="3000000"/>
            <a:lightRig rig="morning" dir="tl">
              <a:rot lat="0" lon="0" rev="1800000"/>
            </a:lightRig>
          </a:scene3d>
          <a:sp3d contourW="38100" prstMaterial="softEdge">
            <a:bevelT w="25400" h="38100"/>
            <a:contourClr>
              <a:schemeClr val="phClr">
                <a:tint val="6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Trek.thmx</Template>
  <TotalTime>11</TotalTime>
  <Words>580</Words>
  <Application>Microsoft Macintosh PowerPoint</Application>
  <PresentationFormat>On-screen Show (4:3)</PresentationFormat>
  <Paragraphs>32</Paragraphs>
  <Slides>7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Plaza</vt:lpstr>
      <vt:lpstr>Shakespearean language</vt:lpstr>
      <vt:lpstr>Slide 2</vt:lpstr>
      <vt:lpstr>Slide 3</vt:lpstr>
      <vt:lpstr>Slide 4</vt:lpstr>
      <vt:lpstr>Slide 5</vt:lpstr>
      <vt:lpstr>Slide 6</vt:lpstr>
      <vt:lpstr>Slide 7</vt:lpstr>
    </vt:vector>
  </TitlesOfParts>
  <Company>Peoria Notre Dame 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Shakespearean language</dc:title>
  <dc:creator>sitter</dc:creator>
  <cp:lastModifiedBy>sitter</cp:lastModifiedBy>
  <cp:revision>2</cp:revision>
  <dcterms:created xsi:type="dcterms:W3CDTF">2013-10-28T03:10:12Z</dcterms:created>
  <dcterms:modified xsi:type="dcterms:W3CDTF">2013-10-28T03:11:41Z</dcterms:modified>
</cp:coreProperties>
</file>

<file path=docProps/thumbnail.jpeg>
</file>