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D01D1C71-DA4D-5E47-B1C0-7DFE4D5DA6F9}" type="datetimeFigureOut">
              <a:rPr lang="en-US" smtClean="0"/>
              <a:t>5/14/13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E912AF8D-239B-B445-8FB2-ED874C9EC9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Semicolons, colons, and quotation marks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20" y="284104"/>
            <a:ext cx="7997554" cy="6858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When writing dialogue, begin a new paragraph EACH TIME the speaker changes.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The </a:t>
            </a:r>
            <a:r>
              <a:rPr lang="en-US" dirty="0" smtClean="0"/>
              <a:t>boy asked his mother, “Can I stay up late again tonight? I need to work on this project.”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“</a:t>
            </a:r>
            <a:r>
              <a:rPr lang="en-US" dirty="0" smtClean="0"/>
              <a:t>Sure,” she </a:t>
            </a:r>
            <a:r>
              <a:rPr lang="en-US" dirty="0" smtClean="0"/>
              <a:t>replied. “As long as you only work on your homework.”</a:t>
            </a:r>
          </a:p>
          <a:p>
            <a:pPr>
              <a:buNone/>
            </a:pPr>
            <a:r>
              <a:rPr lang="en-US" dirty="0" smtClean="0"/>
              <a:t>		“</a:t>
            </a:r>
            <a:r>
              <a:rPr lang="en-US" dirty="0" smtClean="0"/>
              <a:t>Thank you,” said the boy. “I appreciate your kind understanding.”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b="1" dirty="0" smtClean="0"/>
              <a:t>Use single quotation marks for a quotation within a quotation.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The </a:t>
            </a:r>
            <a:r>
              <a:rPr lang="en-US" dirty="0" smtClean="0"/>
              <a:t>speaker concluded, saying, “Let us not forget the old English proverb that states, ‘Where there’s a will, there’s a way.’”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83191"/>
          </a:xfrm>
        </p:spPr>
        <p:txBody>
          <a:bodyPr/>
          <a:lstStyle/>
          <a:p>
            <a:r>
              <a:rPr lang="en-US" dirty="0" smtClean="0"/>
              <a:t>The semi-colon (;)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3231"/>
            <a:ext cx="8087156" cy="525250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/>
              <a:t>Semicolon</a:t>
            </a:r>
            <a:r>
              <a:rPr lang="en-US" dirty="0"/>
              <a:t>: function is in between a comma and a period.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b="1" dirty="0"/>
              <a:t>1. Use a semicolon to join independent clauses that are not already joined by conjunctions such as </a:t>
            </a:r>
            <a:r>
              <a:rPr lang="en-US" b="1" i="1" dirty="0"/>
              <a:t>and, but, for, nor, or, so, yet</a:t>
            </a:r>
            <a:endParaRPr lang="en-US" dirty="0"/>
          </a:p>
          <a:p>
            <a:pPr>
              <a:buNone/>
            </a:pPr>
            <a:r>
              <a:rPr lang="en-US" i="1" dirty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dirty="0"/>
              <a:t>: My sister excels at art</a:t>
            </a:r>
            <a:r>
              <a:rPr lang="en-US" b="1" dirty="0"/>
              <a:t>,</a:t>
            </a:r>
            <a:r>
              <a:rPr lang="en-US" dirty="0"/>
              <a:t> </a:t>
            </a:r>
            <a:r>
              <a:rPr lang="en-US" b="1" dirty="0"/>
              <a:t>but</a:t>
            </a:r>
            <a:r>
              <a:rPr lang="en-US" dirty="0"/>
              <a:t> I can barely draw a straight line.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dirty="0"/>
              <a:t>: My sister excels at art</a:t>
            </a:r>
            <a:r>
              <a:rPr lang="en-US" b="1" dirty="0"/>
              <a:t>;</a:t>
            </a:r>
            <a:r>
              <a:rPr lang="en-US" dirty="0"/>
              <a:t> I can barely draw a straight line.	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**DO </a:t>
            </a:r>
            <a:r>
              <a:rPr lang="en-US" dirty="0"/>
              <a:t>NOT use a semicolon to connect two UNRELATED independent clauses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b="1" dirty="0"/>
              <a:t>Incorrect</a:t>
            </a:r>
            <a:r>
              <a:rPr lang="en-US" dirty="0"/>
              <a:t>: Astronauts train for their missions; tomorrow, rain is expected.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dirty="0"/>
              <a:t>: Astronauts train for their missions; it is essential that they are prepared and ready for challenges on the mission.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1077"/>
            <a:ext cx="7239000" cy="60546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2. Use a semicolon to join independent clauses separated by either a conjunctive adverb or a transitional expression.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List of common conjunctive adverbs: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	Also</a:t>
            </a:r>
            <a:r>
              <a:rPr lang="en-US" b="1" i="1" dirty="0"/>
              <a:t>, besides, consequently, furthermore, however, indeed, instead, moreover, nevertheless, otherwise, therefore, thus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Transitional expressions: 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	as </a:t>
            </a:r>
            <a:r>
              <a:rPr lang="en-US" b="1" i="1" dirty="0"/>
              <a:t>a result, at this time, first, for instance, in fact, on the other hand, second, that is,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Correct</a:t>
            </a:r>
            <a:r>
              <a:rPr lang="en-US" dirty="0"/>
              <a:t>: I am going to do my homework; however, I must call my friend first.</a:t>
            </a:r>
          </a:p>
          <a:p>
            <a:r>
              <a:rPr lang="en-US" b="1" dirty="0"/>
              <a:t>Correct</a:t>
            </a:r>
            <a:r>
              <a:rPr lang="en-US" dirty="0"/>
              <a:t>: We needed to get the tire into the trunk; as a result, we had to unload the trunk.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58"/>
            <a:ext cx="7239000" cy="5503178"/>
          </a:xfrm>
        </p:spPr>
        <p:txBody>
          <a:bodyPr/>
          <a:lstStyle/>
          <a:p>
            <a:pPr>
              <a:buNone/>
            </a:pPr>
            <a:r>
              <a:rPr lang="en-US" b="1" dirty="0"/>
              <a:t>BUT…Use a semicolon only when there is an </a:t>
            </a:r>
            <a:r>
              <a:rPr lang="en-US" b="1" u="sng" dirty="0"/>
              <a:t>independent clause</a:t>
            </a:r>
            <a:r>
              <a:rPr lang="en-US" b="1" dirty="0"/>
              <a:t> on each side of the conjunctive adverb or transitional expression.</a:t>
            </a:r>
            <a:endParaRPr lang="en-US" dirty="0"/>
          </a:p>
          <a:p>
            <a:pPr>
              <a:buNone/>
            </a:pPr>
            <a:r>
              <a:rPr lang="en-US" b="1" dirty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Correct</a:t>
            </a:r>
            <a:r>
              <a:rPr lang="en-US" b="1" dirty="0"/>
              <a:t>: </a:t>
            </a:r>
            <a:r>
              <a:rPr lang="en-US" dirty="0"/>
              <a:t>The flight was, consequently, cancelled.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Incorrect</a:t>
            </a:r>
            <a:r>
              <a:rPr lang="en-US" b="1" dirty="0"/>
              <a:t>: </a:t>
            </a:r>
            <a:r>
              <a:rPr lang="en-US" dirty="0"/>
              <a:t>The flight was; consequently, cancelled.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" y="334231"/>
            <a:ext cx="8229600" cy="635650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3. The semicolon is also used to AVOID CONFUSION in sentences that contain other internal punctuation.</a:t>
            </a:r>
            <a:endParaRPr lang="en-US" dirty="0"/>
          </a:p>
          <a:p>
            <a:pPr>
              <a:buNone/>
            </a:pPr>
            <a:r>
              <a:rPr lang="en-US" dirty="0"/>
              <a:t>A. Consider the use of semicolons when independent clauses already contain commas.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dirty="0"/>
              <a:t>: The astronauts were William Anders, Frank </a:t>
            </a:r>
            <a:r>
              <a:rPr lang="en-US" dirty="0" err="1"/>
              <a:t>Borman</a:t>
            </a:r>
            <a:r>
              <a:rPr lang="en-US" dirty="0"/>
              <a:t>, and James Lovell; but they did not land on the moon.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B. Use a semicolon between items in a series if the items themselves contain commas.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/>
              <a:t>:</a:t>
            </a:r>
            <a:r>
              <a:rPr lang="en-US" dirty="0"/>
              <a:t> Some of the women in space include the Russian, </a:t>
            </a:r>
            <a:r>
              <a:rPr lang="en-US" dirty="0" err="1"/>
              <a:t>Valentina</a:t>
            </a:r>
            <a:r>
              <a:rPr lang="en-US" dirty="0"/>
              <a:t> Tereshkova, who orbited Earth in 1963; Sally Ride, the first American woman in space; and Christa McAuliffe, who was killed in the tragic accident in the shuttle </a:t>
            </a:r>
            <a:r>
              <a:rPr lang="en-US" i="1" dirty="0"/>
              <a:t>Challenger</a:t>
            </a:r>
            <a:r>
              <a:rPr lang="en-US" i="1" dirty="0" smtClean="0"/>
              <a:t>. 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/>
              <a:t>Correct: </a:t>
            </a:r>
            <a:r>
              <a:rPr lang="en-US" dirty="0"/>
              <a:t>I sent notes to Mr. Nielson, my science teacher; Mrs. Jensen, my history instructor; and Mrs. </a:t>
            </a:r>
            <a:r>
              <a:rPr lang="en-US" dirty="0" err="1"/>
              <a:t>Seltz</a:t>
            </a:r>
            <a:r>
              <a:rPr lang="en-US" dirty="0"/>
              <a:t>, the librarian.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508"/>
            <a:ext cx="7239000" cy="744444"/>
          </a:xfrm>
        </p:spPr>
        <p:txBody>
          <a:bodyPr/>
          <a:lstStyle/>
          <a:p>
            <a:r>
              <a:rPr lang="en-US" dirty="0" smtClean="0"/>
              <a:t>The colon (:)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831" y="1174292"/>
            <a:ext cx="7915743" cy="548913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/>
              <a:t>The colon: </a:t>
            </a:r>
            <a:r>
              <a:rPr lang="en-US" dirty="0"/>
              <a:t>acts as an introductory device.</a:t>
            </a:r>
          </a:p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b="1" dirty="0"/>
              <a:t>1. Use a colon before a list of items following an independent clause</a:t>
            </a:r>
            <a:endParaRPr lang="en-US" dirty="0"/>
          </a:p>
          <a:p>
            <a:pPr>
              <a:buNone/>
            </a:pPr>
            <a:r>
              <a:rPr lang="en-US" b="1" dirty="0"/>
              <a:t>	*If you see the word “following,” it is a good clue a colon is needed.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/>
              <a:t>: </a:t>
            </a:r>
            <a:r>
              <a:rPr lang="en-US" dirty="0"/>
              <a:t>At the grocery store, pick up the following items: milk, eggs, bread, cheese, and cereal.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/>
              <a:t>: </a:t>
            </a:r>
            <a:r>
              <a:rPr lang="en-US" dirty="0"/>
              <a:t>He had the right qualities to be an astronaut: courage, fitness, and commitment.</a:t>
            </a:r>
          </a:p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b="1" dirty="0"/>
              <a:t>2. Use a colon to introduce a quotation that is formal or lengthy or a quotation that does not contain a “he said/she said” expression.</a:t>
            </a:r>
            <a:endParaRPr lang="en-US" dirty="0"/>
          </a:p>
          <a:p>
            <a:pPr>
              <a:buNone/>
            </a:pPr>
            <a:r>
              <a:rPr lang="en-US" b="1" dirty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/>
              <a:t>:</a:t>
            </a:r>
            <a:r>
              <a:rPr lang="en-US" dirty="0"/>
              <a:t> The speaker began with these words: “I have never been so honored in all my life.”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4512"/>
            <a:ext cx="8304373" cy="64557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3. Use a colon to</a:t>
            </a:r>
            <a:r>
              <a:rPr lang="en-US" b="1" dirty="0" smtClean="0"/>
              <a:t> introduce a sentence that </a:t>
            </a:r>
            <a:r>
              <a:rPr lang="en-US" b="1" dirty="0" smtClean="0"/>
              <a:t>summarizes the sentence before it.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b="1" dirty="0" smtClean="0"/>
              <a:t>Correct: </a:t>
            </a:r>
            <a:r>
              <a:rPr lang="en-US" dirty="0" smtClean="0"/>
              <a:t>The teacher gave one piece of advice: study for the test.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Correct</a:t>
            </a:r>
            <a:r>
              <a:rPr lang="en-US" b="1" dirty="0" smtClean="0"/>
              <a:t>: </a:t>
            </a:r>
            <a:r>
              <a:rPr lang="en-US" dirty="0" smtClean="0"/>
              <a:t>He asked her one question: will you show me how to change the oil?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4. Use a colon to introduce a formal appositive that follows an independent clause.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*The appositive does not need to be an independent clause.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Correct: </a:t>
            </a:r>
            <a:r>
              <a:rPr lang="en-US" dirty="0" smtClean="0"/>
              <a:t>The flight ended in an accident: a sudden loss of air in the cabin.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Incorrect</a:t>
            </a:r>
            <a:r>
              <a:rPr lang="en-US" b="1" dirty="0" smtClean="0"/>
              <a:t>:</a:t>
            </a:r>
            <a:r>
              <a:rPr lang="en-US" dirty="0" smtClean="0"/>
              <a:t> We decided to: see an old movie.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 smtClean="0"/>
              <a:t>:</a:t>
            </a:r>
            <a:r>
              <a:rPr lang="en-US" dirty="0" smtClean="0"/>
              <a:t> We decided to see an old movie: </a:t>
            </a:r>
            <a:r>
              <a:rPr lang="en-US" i="1" dirty="0" smtClean="0"/>
              <a:t>The Right Stuff</a:t>
            </a:r>
            <a:r>
              <a:rPr lang="en-US" i="1" dirty="0" smtClean="0"/>
              <a:t>.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Correct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smtClean="0"/>
              <a:t>Marvin’s </a:t>
            </a:r>
            <a:r>
              <a:rPr lang="en-US" dirty="0" smtClean="0"/>
              <a:t>father took him to look at a new sight: Earth.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5. Also use colons when writing numbers (5:22am); when referencing the Bible (Genesis 3:15); and labels (Warning: cigarettes can be hazardous to your health)</a:t>
            </a:r>
            <a:r>
              <a:rPr lang="en-US" b="1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Quotation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 smtClean="0"/>
              <a:t>Use quotation marks ONLY For direct quotes.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-He </a:t>
            </a:r>
            <a:r>
              <a:rPr lang="en-US" dirty="0" smtClean="0"/>
              <a:t>said, “I think I’ll go for a walk.”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I think I’ll go for a walk,” she said.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I think I’ll go for a walk,” they said, “since the day is so warm.”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Should we expect the train any time soon?” he asked. “It was late yesterday.”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b="1" dirty="0" smtClean="0"/>
              <a:t>ALWAYS place a comma or a period INSIDE the final quotation mark.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-He </a:t>
            </a:r>
            <a:r>
              <a:rPr lang="en-US" dirty="0" smtClean="0"/>
              <a:t>said, “I think I’ll go for a walk.”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I think I’ll go for a walk,” she said.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"/>
            <a:ext cx="8237538" cy="68580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 smtClean="0"/>
              <a:t>ALWAYS place a semicolon or colon OUTSIDE the final quotation mark.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-The </a:t>
            </a:r>
            <a:r>
              <a:rPr lang="en-US" dirty="0" smtClean="0"/>
              <a:t>book reports, “John Stevens built the first locomotive”; however, the book has many flaws.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b="1" dirty="0" smtClean="0"/>
              <a:t>Place a question mark of exclamation mark INSIDE the final quotation mark if the end mark is part of the quotation.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-He </a:t>
            </a:r>
            <a:r>
              <a:rPr lang="en-US" dirty="0" smtClean="0"/>
              <a:t>said, “How are you?”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-“</a:t>
            </a:r>
            <a:r>
              <a:rPr lang="en-US" dirty="0" smtClean="0"/>
              <a:t>Where are you going?” he said.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	*</a:t>
            </a:r>
            <a:r>
              <a:rPr lang="en-US" b="1" i="1" dirty="0" smtClean="0"/>
              <a:t>*Note: the direct quote, “Where are you going?” is THE QUESTION. Put the question mark within the quotation marks.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US" dirty="0" smtClean="0"/>
          </a:p>
          <a:p>
            <a:pPr lvl="0"/>
            <a:r>
              <a:rPr lang="en-US" b="1" dirty="0" smtClean="0"/>
              <a:t>BUT…place </a:t>
            </a:r>
            <a:r>
              <a:rPr lang="en-US" b="1" dirty="0" smtClean="0"/>
              <a:t>a question mark or exclamation mark OUTSIDE the final quotation mark if the end mark is not part of the quotation.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-Did </a:t>
            </a:r>
            <a:r>
              <a:rPr lang="en-US" dirty="0" smtClean="0"/>
              <a:t>you hear him say “The time is now”?</a:t>
            </a:r>
            <a:endParaRPr lang="en-US" dirty="0" smtClean="0"/>
          </a:p>
          <a:p>
            <a:pPr>
              <a:buNone/>
            </a:pPr>
            <a:r>
              <a:rPr lang="en-US" b="1" i="1" dirty="0" smtClean="0"/>
              <a:t>	*</a:t>
            </a:r>
            <a:r>
              <a:rPr lang="en-US" b="1" i="1" dirty="0" smtClean="0"/>
              <a:t>*Note: the direct quote, “The time is now” is NOT a question. The whole sentence is the question</a:t>
            </a:r>
            <a:r>
              <a:rPr lang="en-US" b="1" i="1" dirty="0" smtClean="0"/>
              <a:t>!</a:t>
            </a:r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20</TotalTime>
  <Words>1234</Words>
  <Application>Microsoft Macintosh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Semicolons, colons, and quotation marks</vt:lpstr>
      <vt:lpstr>The semi-colon (;)</vt:lpstr>
      <vt:lpstr>Slide 3</vt:lpstr>
      <vt:lpstr>Slide 4</vt:lpstr>
      <vt:lpstr>Slide 5</vt:lpstr>
      <vt:lpstr>The colon (:)</vt:lpstr>
      <vt:lpstr>Slide 7</vt:lpstr>
      <vt:lpstr>Quotation Marks</vt:lpstr>
      <vt:lpstr>Slide 9</vt:lpstr>
      <vt:lpstr>Slide 10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Semicolons, colons, and quotation marks</dc:title>
  <dc:creator>sitter</dc:creator>
  <cp:lastModifiedBy>sitter</cp:lastModifiedBy>
  <cp:revision>1</cp:revision>
  <dcterms:created xsi:type="dcterms:W3CDTF">2013-05-14T16:42:06Z</dcterms:created>
  <dcterms:modified xsi:type="dcterms:W3CDTF">2013-05-14T17:02:51Z</dcterms:modified>
</cp:coreProperties>
</file>