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9" r:id="rId3"/>
    <p:sldId id="260" r:id="rId4"/>
    <p:sldId id="261" r:id="rId5"/>
    <p:sldId id="262" r:id="rId6"/>
    <p:sldId id="268" r:id="rId7"/>
    <p:sldId id="265" r:id="rId8"/>
    <p:sldId id="267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Objects="1">
      <p:cViewPr varScale="1">
        <p:scale>
          <a:sx n="93" d="100"/>
          <a:sy n="93" d="100"/>
        </p:scale>
        <p:origin x="-7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/>
          <p:cNvSpPr/>
          <p:nvPr/>
        </p:nvSpPr>
        <p:spPr>
          <a:xfrm>
            <a:off x="341086" y="928914"/>
            <a:ext cx="8432800" cy="177074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707" y="968189"/>
            <a:ext cx="7799387" cy="1237130"/>
          </a:xfrm>
        </p:spPr>
        <p:txBody>
          <a:bodyPr anchor="b" anchorCtr="0"/>
          <a:lstStyle>
            <a:lvl1pPr algn="r">
              <a:lnSpc>
                <a:spcPts val="5000"/>
              </a:lnSpc>
              <a:defRPr sz="460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707" y="2209799"/>
            <a:ext cx="7799387" cy="466165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3FBE4-C72A-8F45-AC6B-8E3257E54977}" type="datetimeFigureOut">
              <a:rPr lang="en-US" smtClean="0"/>
              <a:pPr/>
              <a:t>1/10/13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05300" y="6492875"/>
            <a:ext cx="5334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fld id="{F822DFD2-3159-4849-8BCD-C162F2F365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457200" y="816802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9" name="Picture 8" descr="TitleSlideTo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457200"/>
            <a:ext cx="8229600" cy="356646"/>
          </a:xfrm>
          <a:prstGeom prst="rect">
            <a:avLst/>
          </a:prstGeom>
        </p:spPr>
      </p:pic>
      <p:pic>
        <p:nvPicPr>
          <p:cNvPr id="10" name="Picture 9" descr="TitleSlideBotto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700601"/>
            <a:ext cx="8229600" cy="3700199"/>
          </a:xfrm>
          <a:prstGeom prst="rect">
            <a:avLst/>
          </a:prstGeom>
        </p:spPr>
      </p:pic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247" y="6492875"/>
            <a:ext cx="34155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/>
          <p:cNvSpPr/>
          <p:nvPr/>
        </p:nvSpPr>
        <p:spPr>
          <a:xfrm>
            <a:off x="355600" y="566057"/>
            <a:ext cx="8396514" cy="259805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Rectangle 4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" name="Rectangle 5"/>
          <p:cNvSpPr/>
          <p:nvPr/>
        </p:nvSpPr>
        <p:spPr>
          <a:xfrm>
            <a:off x="457200" y="45720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3FBE4-C72A-8F45-AC6B-8E3257E54977}" type="datetimeFigureOut">
              <a:rPr lang="en-US" smtClean="0"/>
              <a:pPr/>
              <a:t>1/10/13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2DFD2-3159-4849-8BCD-C162F2F365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33828" y="566057"/>
            <a:ext cx="8454571" cy="21335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457200" y="45720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368" y="1644868"/>
            <a:ext cx="3657600" cy="1098332"/>
          </a:xfrm>
        </p:spPr>
        <p:txBody>
          <a:bodyPr anchor="b"/>
          <a:lstStyle>
            <a:lvl1pPr algn="l">
              <a:defRPr sz="36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8032" y="654268"/>
            <a:ext cx="3657600" cy="54864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368" y="2774731"/>
            <a:ext cx="3657600" cy="3168869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3FBE4-C72A-8F45-AC6B-8E3257E54977}" type="datetimeFigureOut">
              <a:rPr lang="en-US" smtClean="0"/>
              <a:pPr/>
              <a:t>1/10/13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2DFD2-3159-4849-8BCD-C162F2F365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55600" y="348343"/>
            <a:ext cx="8432800" cy="235131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 rot="5400000">
            <a:off x="5598058" y="3310469"/>
            <a:ext cx="5943600" cy="237061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368" y="1644868"/>
            <a:ext cx="3657600" cy="1098332"/>
          </a:xfrm>
        </p:spPr>
        <p:txBody>
          <a:bodyPr anchor="b"/>
          <a:lstStyle>
            <a:lvl1pPr algn="l">
              <a:defRPr sz="36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368" y="2774731"/>
            <a:ext cx="3657600" cy="3168869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3FBE4-C72A-8F45-AC6B-8E3257E54977}" type="datetimeFigureOut">
              <a:rPr lang="en-US" smtClean="0"/>
              <a:pPr/>
              <a:t>1/10/13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2DFD2-3159-4849-8BCD-C162F2F365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4828032" y="457200"/>
            <a:ext cx="3621024" cy="594360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286000"/>
            <a:ext cx="7874000" cy="3840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3FBE4-C72A-8F45-AC6B-8E3257E54977}" type="datetimeFigureOut">
              <a:rPr lang="en-US" smtClean="0"/>
              <a:pPr/>
              <a:t>1/10/13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2DFD2-3159-4849-8BCD-C162F2F365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/>
          <p:cNvSpPr/>
          <p:nvPr/>
        </p:nvSpPr>
        <p:spPr>
          <a:xfrm>
            <a:off x="348342" y="362857"/>
            <a:ext cx="8440057" cy="2336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9" name="Picture 8" descr="VerticalRigh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1668" y="457200"/>
            <a:ext cx="1546230" cy="59436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 rot="5400000">
            <a:off x="4074414" y="3369564"/>
            <a:ext cx="5943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19582" y="693738"/>
            <a:ext cx="1491018" cy="5432425"/>
          </a:xfrm>
        </p:spPr>
        <p:txBody>
          <a:bodyPr vert="eaVert" tIns="45720" bIns="45720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93738"/>
            <a:ext cx="6019800" cy="54324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3FBE4-C72A-8F45-AC6B-8E3257E54977}" type="datetimeFigureOut">
              <a:rPr lang="en-US" smtClean="0"/>
              <a:pPr/>
              <a:t>1/10/13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2DFD2-3159-4849-8BCD-C162F2F365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3FBE4-C72A-8F45-AC6B-8E3257E54977}" type="datetimeFigureOut">
              <a:rPr lang="en-US" smtClean="0"/>
              <a:pPr/>
              <a:t>1/10/13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2DFD2-3159-4849-8BCD-C162F2F365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26571" y="362857"/>
            <a:ext cx="8440058" cy="25182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98041" y="3575712"/>
            <a:ext cx="5396671" cy="1340467"/>
          </a:xfrm>
        </p:spPr>
        <p:txBody>
          <a:bodyPr tIns="0" bIns="0" anchor="b" anchorCtr="0"/>
          <a:lstStyle>
            <a:lvl1pPr algn="r">
              <a:defRPr sz="4600" b="0" cap="none" baseline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98041" y="4980297"/>
            <a:ext cx="5396671" cy="810904"/>
          </a:xfrm>
        </p:spPr>
        <p:txBody>
          <a:bodyPr tIns="0" bIns="0" anchor="t" anchorCtr="0">
            <a:normAutofit/>
          </a:bodyPr>
          <a:lstStyle>
            <a:lvl1pPr marL="0" indent="0" algn="r">
              <a:spcBef>
                <a:spcPts val="300"/>
              </a:spcBef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3FBE4-C72A-8F45-AC6B-8E3257E54977}" type="datetimeFigureOut">
              <a:rPr lang="en-US" smtClean="0"/>
              <a:pPr/>
              <a:t>1/10/13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06824" y="6492240"/>
            <a:ext cx="5334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fld id="{F822DFD2-3159-4849-8BCD-C162F2F365B6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SectionHeaderLef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647" y="457200"/>
            <a:ext cx="2216561" cy="59436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 rot="5400000">
            <a:off x="-222366" y="3369564"/>
            <a:ext cx="5943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8904" y="2286000"/>
            <a:ext cx="36576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1308" y="2286000"/>
            <a:ext cx="3657600" cy="3840163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3FBE4-C72A-8F45-AC6B-8E3257E54977}" type="datetimeFigureOut">
              <a:rPr lang="en-US" smtClean="0"/>
              <a:pPr/>
              <a:t>1/10/13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2DFD2-3159-4849-8BCD-C162F2F365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3388" y="2040081"/>
            <a:ext cx="3657600" cy="730415"/>
          </a:xfrm>
        </p:spPr>
        <p:txBody>
          <a:bodyPr tIns="0" bIns="0" anchor="ctr" anchorCtr="0">
            <a:noAutofit/>
          </a:bodyPr>
          <a:lstStyle>
            <a:lvl1pPr marL="0" indent="0" algn="ctr">
              <a:lnSpc>
                <a:spcPts val="3000"/>
              </a:lnSpc>
              <a:spcBef>
                <a:spcPts val="30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3388" y="2797175"/>
            <a:ext cx="3657600" cy="332898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8032" y="2040081"/>
            <a:ext cx="3657600" cy="730415"/>
          </a:xfrm>
        </p:spPr>
        <p:txBody>
          <a:bodyPr tIns="0" bIns="0" anchor="ctr" anchorCtr="0">
            <a:noAutofit/>
          </a:bodyPr>
          <a:lstStyle>
            <a:lvl1pPr marL="0" indent="0" algn="ctr">
              <a:lnSpc>
                <a:spcPts val="3000"/>
              </a:lnSpc>
              <a:spcBef>
                <a:spcPts val="30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8032" y="2797175"/>
            <a:ext cx="3657600" cy="332898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3FBE4-C72A-8F45-AC6B-8E3257E54977}" type="datetimeFigureOut">
              <a:rPr lang="en-US" smtClean="0"/>
              <a:pPr/>
              <a:t>1/10/13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2DFD2-3159-4849-8BCD-C162F2F365B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884488" y="4484687"/>
            <a:ext cx="3375025" cy="1588"/>
          </a:xfrm>
          <a:prstGeom prst="line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4050" y="2286001"/>
            <a:ext cx="7848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3FBE4-C72A-8F45-AC6B-8E3257E54977}" type="datetimeFigureOut">
              <a:rPr lang="en-US" smtClean="0"/>
              <a:pPr/>
              <a:t>1/10/13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2DFD2-3159-4849-8BCD-C162F2F365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54050" y="4302966"/>
            <a:ext cx="7848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8032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3FBE4-C72A-8F45-AC6B-8E3257E54977}" type="datetimeFigureOut">
              <a:rPr lang="en-US" smtClean="0"/>
              <a:pPr/>
              <a:t>1/10/13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2DFD2-3159-4849-8BCD-C162F2F365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828032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Content Placeholder 2"/>
          <p:cNvSpPr>
            <a:spLocks noGrp="1"/>
          </p:cNvSpPr>
          <p:nvPr>
            <p:ph sz="half" idx="14"/>
          </p:nvPr>
        </p:nvSpPr>
        <p:spPr>
          <a:xfrm>
            <a:off x="654085" y="2286000"/>
            <a:ext cx="36576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8032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3FBE4-C72A-8F45-AC6B-8E3257E54977}" type="datetimeFigureOut">
              <a:rPr lang="en-US" smtClean="0"/>
              <a:pPr/>
              <a:t>1/10/13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2DFD2-3159-4849-8BCD-C162F2F365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828032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658906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658906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3FBE4-C72A-8F45-AC6B-8E3257E54977}" type="datetimeFigureOut">
              <a:rPr lang="en-US" smtClean="0"/>
              <a:pPr/>
              <a:t>1/10/13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2DFD2-3159-4849-8BCD-C162F2F365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RunningTop-R.jp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57200" y="457200"/>
            <a:ext cx="8229600" cy="138200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8813" y="456252"/>
            <a:ext cx="7824788" cy="1323041"/>
          </a:xfrm>
          <a:prstGeom prst="rect">
            <a:avLst/>
          </a:prstGeom>
          <a:effectLst/>
        </p:spPr>
        <p:txBody>
          <a:bodyPr vert="horz" lIns="91440" tIns="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2286000"/>
            <a:ext cx="6197600" cy="3840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036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  <a:latin typeface="Calibri" pitchFamily="34" charset="0"/>
              </a:defRPr>
            </a:lvl1pPr>
          </a:lstStyle>
          <a:p>
            <a:fld id="{45E3FBE4-C72A-8F45-AC6B-8E3257E54977}" type="datetimeFigureOut">
              <a:rPr lang="en-US" smtClean="0"/>
              <a:pPr/>
              <a:t>1/10/13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247" y="6492875"/>
            <a:ext cx="34155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78666" y="6149788"/>
            <a:ext cx="533400" cy="365125"/>
          </a:xfrm>
          <a:prstGeom prst="rect">
            <a:avLst/>
          </a:prstGeom>
        </p:spPr>
        <p:txBody>
          <a:bodyPr vert="horz" lIns="91440" tIns="91440" rIns="91440" bIns="91440" rtlCol="0" anchor="ctr"/>
          <a:lstStyle>
            <a:lvl1pPr algn="l">
              <a:defRPr sz="1800" b="0">
                <a:solidFill>
                  <a:schemeClr val="accent1"/>
                </a:solidFill>
                <a:latin typeface="Calibri" pitchFamily="34" charset="0"/>
              </a:defRPr>
            </a:lvl1pPr>
          </a:lstStyle>
          <a:p>
            <a:fld id="{F822DFD2-3159-4849-8BCD-C162F2F365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57200" y="184096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r" defTabSz="914400" rtl="0" eaLnBrk="1" latinLnBrk="0" hangingPunct="1">
        <a:lnSpc>
          <a:spcPts val="5400"/>
        </a:lnSpc>
        <a:spcBef>
          <a:spcPct val="0"/>
        </a:spcBef>
        <a:buNone/>
        <a:defRPr sz="5200" kern="1200"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18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Literary Terms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Short Story Unit Continued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Point of 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36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Also called “Narrative manner” </a:t>
            </a:r>
          </a:p>
          <a:p>
            <a:pPr eaLnBrk="1" hangingPunct="1"/>
            <a:r>
              <a:rPr lang="en-US" sz="36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The way in which the story is told and who tells it</a:t>
            </a:r>
          </a:p>
          <a:p>
            <a:pPr eaLnBrk="1" hangingPunct="1"/>
            <a:endParaRPr lang="en-US" sz="3600" dirty="0" smtClean="0">
              <a:effectLst>
                <a:outerShdw blurRad="38100" dist="38100" dir="2700000" algn="tl">
                  <a:srgbClr val="DDDDDD"/>
                </a:outerShdw>
              </a:effectLst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6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6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6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6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Point of 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 eaLnBrk="1" hangingPunct="1">
              <a:spcBef>
                <a:spcPts val="2000"/>
              </a:spcBef>
            </a:pPr>
            <a:r>
              <a:rPr lang="en-US" sz="36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First person: </a:t>
            </a:r>
            <a:r>
              <a:rPr lang="en-US" sz="36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narrator is directly involved in the story</a:t>
            </a:r>
          </a:p>
          <a:p>
            <a:pPr eaLnBrk="1" hangingPunct="1"/>
            <a:r>
              <a:rPr lang="en-US" sz="36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“I saw …,” “I said…” “I observed…”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Point of 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2900" lvl="1" indent="-342900">
              <a:spcBef>
                <a:spcPts val="2000"/>
              </a:spcBef>
            </a:pPr>
            <a:r>
              <a:rPr lang="en-US" sz="36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Third Person Limited: </a:t>
            </a:r>
            <a:r>
              <a:rPr lang="en-US" sz="36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narrator reports story as if he is on the outside looking in and may know the thought of </a:t>
            </a:r>
            <a:r>
              <a:rPr lang="en-US" sz="36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no more</a:t>
            </a:r>
            <a:r>
              <a:rPr lang="en-US" sz="36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 than one character</a:t>
            </a:r>
          </a:p>
          <a:p>
            <a:pPr marL="342900" lvl="1" indent="-342900">
              <a:spcBef>
                <a:spcPts val="2000"/>
              </a:spcBef>
            </a:pPr>
            <a:r>
              <a:rPr lang="en-US" sz="36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“He said this,” “she did that”</a:t>
            </a:r>
          </a:p>
          <a:p>
            <a:pPr eaLnBrk="1" hangingPunct="1"/>
            <a:endParaRPr lang="en-US" dirty="0" smtClean="0">
              <a:effectLst>
                <a:outerShdw blurRad="38100" dist="38100" dir="2700000" algn="tl">
                  <a:srgbClr val="DDDDDD"/>
                </a:outerShdw>
              </a:effectLst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Point of 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1"/>
            <a:r>
              <a:rPr lang="en-US" sz="36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Third Person Omniscient:  </a:t>
            </a:r>
            <a:r>
              <a:rPr lang="en-US" sz="36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narrator reports story as if he is on the outside looking in and may know the thoughts of </a:t>
            </a:r>
            <a:r>
              <a:rPr lang="en-US" sz="36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more</a:t>
            </a:r>
            <a:r>
              <a:rPr lang="en-US" sz="36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 than one character	</a:t>
            </a:r>
          </a:p>
          <a:p>
            <a:pPr lvl="1"/>
            <a:r>
              <a:rPr lang="en-US" sz="36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“He said this,” “she did that”</a:t>
            </a:r>
          </a:p>
          <a:p>
            <a:pPr eaLnBrk="1" hangingPunct="1"/>
            <a:endParaRPr lang="en-US" sz="3600" dirty="0" smtClean="0">
              <a:effectLst>
                <a:outerShdw blurRad="38100" dist="38100" dir="2700000" algn="tl">
                  <a:srgbClr val="DDDDDD"/>
                </a:outerShdw>
              </a:effectLst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of 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1779294"/>
            <a:ext cx="7188200" cy="4773906"/>
          </a:xfrm>
        </p:spPr>
        <p:txBody>
          <a:bodyPr>
            <a:normAutofit/>
          </a:bodyPr>
          <a:lstStyle/>
          <a:p>
            <a:endParaRPr lang="en-US" b="1" dirty="0" smtClean="0"/>
          </a:p>
          <a:p>
            <a:r>
              <a:rPr lang="en-US" b="1" dirty="0" smtClean="0"/>
              <a:t>Foreshadowing</a:t>
            </a:r>
            <a:r>
              <a:rPr lang="en-US" dirty="0" smtClean="0"/>
              <a:t>- suggesting or hinting about events that will happen later in the text</a:t>
            </a:r>
          </a:p>
          <a:p>
            <a:r>
              <a:rPr lang="en-US" b="1" dirty="0" smtClean="0"/>
              <a:t>Irony</a:t>
            </a:r>
            <a:r>
              <a:rPr lang="en-US" dirty="0" smtClean="0"/>
              <a:t>-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When appearance (what you think is happening) is different from reality (what is actually happening). The use of words to convey a meaning opposite of its literal meaning</a:t>
            </a:r>
            <a:endParaRPr lang="en-US" dirty="0" smtClean="0"/>
          </a:p>
          <a:p>
            <a:r>
              <a:rPr lang="en-US" b="1" dirty="0" smtClean="0"/>
              <a:t>Imagery</a:t>
            </a:r>
            <a:r>
              <a:rPr lang="en-US" dirty="0" smtClean="0"/>
              <a:t>-visually descriptive or figurative language that paints a picture in the reader’s mind</a:t>
            </a:r>
          </a:p>
          <a:p>
            <a:r>
              <a:rPr lang="en-US" b="1" dirty="0" smtClean="0"/>
              <a:t>Suspense</a:t>
            </a:r>
            <a:r>
              <a:rPr lang="en-US" dirty="0" smtClean="0"/>
              <a:t>- 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The tension of the story, feeling of uncertainty about what will happen next </a:t>
            </a:r>
            <a:endParaRPr lang="en-US" dirty="0" smtClean="0"/>
          </a:p>
          <a:p>
            <a:r>
              <a:rPr lang="en-US" b="1" dirty="0" smtClean="0"/>
              <a:t>Tone</a:t>
            </a:r>
            <a:r>
              <a:rPr lang="en-US" dirty="0" smtClean="0"/>
              <a:t>-writer’s attitude toward subject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Lit terms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2286000"/>
            <a:ext cx="6731000" cy="4114800"/>
          </a:xfrm>
        </p:spPr>
        <p:txBody>
          <a:bodyPr>
            <a:normAutofit lnSpcReduction="10000"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Symbol</a:t>
            </a:r>
            <a:r>
              <a:rPr lang="en-US" sz="24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: An object that represents something else</a:t>
            </a:r>
          </a:p>
          <a:p>
            <a:r>
              <a:rPr lang="en-US" sz="2400" b="1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Symbolism</a:t>
            </a:r>
            <a:r>
              <a:rPr lang="en-US" sz="24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: frequent use of symbols that mean something beyond what they are on a literal level</a:t>
            </a:r>
          </a:p>
          <a:p>
            <a:r>
              <a:rPr lang="en-US" sz="2400" b="1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Metaphor: </a:t>
            </a:r>
            <a:r>
              <a:rPr lang="en-US" sz="24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a direct comparison of two things</a:t>
            </a:r>
          </a:p>
          <a:p>
            <a:pPr lvl="1"/>
            <a:r>
              <a:rPr lang="en-US" sz="24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Ex. “Robert is a tank.”</a:t>
            </a:r>
          </a:p>
          <a:p>
            <a:r>
              <a:rPr lang="en-US" sz="2400" b="1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Simile:</a:t>
            </a:r>
            <a:r>
              <a:rPr lang="en-US" sz="24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 a comparison using “like” or “as”       </a:t>
            </a:r>
          </a:p>
          <a:p>
            <a:pPr lvl="1"/>
            <a:r>
              <a:rPr lang="en-US" sz="24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Ex. “Her eyes are like diamonds.”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Dialogue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2057400"/>
            <a:ext cx="6578600" cy="4068763"/>
          </a:xfrm>
        </p:spPr>
        <p:txBody>
          <a:bodyPr>
            <a:norm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Words the characters say to one another. Good dialogue helps make characters believable</a:t>
            </a:r>
          </a:p>
          <a:p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Do’s and Don’ts of writing dialogue:</a:t>
            </a:r>
          </a:p>
          <a:p>
            <a:pPr lvl="1"/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Do keep dialogue brief</a:t>
            </a:r>
          </a:p>
          <a:p>
            <a:pPr lvl="1"/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Do use dialogue tags to show who is speaking</a:t>
            </a:r>
          </a:p>
          <a:p>
            <a:pPr lvl="1"/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Do use exact words in quotation marks</a:t>
            </a:r>
          </a:p>
          <a:p>
            <a:pPr lvl="1"/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Do begin a new paragraph each time speaker changes</a:t>
            </a:r>
          </a:p>
          <a:p>
            <a:pPr lvl="1"/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Don’t use stiff or unnatural dialogue</a:t>
            </a:r>
          </a:p>
          <a:p>
            <a:pPr lvl="1"/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Don’t use small talk unless it’s important to the plot</a:t>
            </a:r>
          </a:p>
          <a:p>
            <a:pPr lvl="1"/>
            <a:endParaRPr lang="en-US" dirty="0" smtClean="0"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odex">
  <a:themeElements>
    <a:clrScheme name="Codex">
      <a:dk1>
        <a:sysClr val="windowText" lastClr="000000"/>
      </a:dk1>
      <a:lt1>
        <a:sysClr val="window" lastClr="FFFFFF"/>
      </a:lt1>
      <a:dk2>
        <a:srgbClr val="59564B"/>
      </a:dk2>
      <a:lt2>
        <a:srgbClr val="DFDAC7"/>
      </a:lt2>
      <a:accent1>
        <a:srgbClr val="990000"/>
      </a:accent1>
      <a:accent2>
        <a:srgbClr val="EFAB16"/>
      </a:accent2>
      <a:accent3>
        <a:srgbClr val="78AC35"/>
      </a:accent3>
      <a:accent4>
        <a:srgbClr val="35ACA2"/>
      </a:accent4>
      <a:accent5>
        <a:srgbClr val="4083CF"/>
      </a:accent5>
      <a:accent6>
        <a:srgbClr val="0D335E"/>
      </a:accent6>
      <a:hlink>
        <a:srgbClr val="EF8E1C"/>
      </a:hlink>
      <a:folHlink>
        <a:srgbClr val="FEC60B"/>
      </a:folHlink>
    </a:clrScheme>
    <a:fontScheme name="Codex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Codex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5000"/>
              </a:schemeClr>
            </a:gs>
            <a:gs pos="100000">
              <a:schemeClr val="phClr">
                <a:tint val="100000"/>
                <a:shade val="94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alpha val="90000"/>
                <a:satMod val="115000"/>
              </a:schemeClr>
            </a:gs>
            <a:gs pos="100000">
              <a:schemeClr val="phClr">
                <a:shade val="94000"/>
                <a:alpha val="90000"/>
                <a:satMod val="135000"/>
              </a:schemeClr>
            </a:gs>
          </a:gsLst>
          <a:lin ang="5400000" scaled="1"/>
        </a:gradFill>
      </a:fillStyleLst>
      <a:lnStyleLst>
        <a:ln w="1587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12700" dir="5400000" rotWithShape="0">
              <a:srgbClr val="525252">
                <a:alpha val="85000"/>
              </a:srgbClr>
            </a:outerShdw>
          </a:effectLst>
          <a:scene3d>
            <a:camera prst="orthographicFront">
              <a:rot lat="0" lon="0" rev="0"/>
            </a:camera>
            <a:lightRig rig="sunrise" dir="t">
              <a:rot lat="0" lon="0" rev="6000000"/>
            </a:lightRig>
          </a:scene3d>
          <a:sp3d prstMaterial="matte">
            <a:bevelT w="50800" h="4445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Codex.thmx</Template>
  <TotalTime>1002</TotalTime>
  <Words>362</Words>
  <Application>Microsoft Macintosh PowerPoint</Application>
  <PresentationFormat>On-screen Show (4:3)</PresentationFormat>
  <Paragraphs>37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Codex</vt:lpstr>
      <vt:lpstr>Literary Terms</vt:lpstr>
      <vt:lpstr>Point of View</vt:lpstr>
      <vt:lpstr>Point of View</vt:lpstr>
      <vt:lpstr>Point of View</vt:lpstr>
      <vt:lpstr>Point of View</vt:lpstr>
      <vt:lpstr>Review of terms</vt:lpstr>
      <vt:lpstr>Lit terms </vt:lpstr>
      <vt:lpstr>Dialogue</vt:lpstr>
    </vt:vector>
  </TitlesOfParts>
  <Company>Peoria Notre Dame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Literary Terms</dc:title>
  <dc:creator>sitter</dc:creator>
  <cp:lastModifiedBy>sitter</cp:lastModifiedBy>
  <cp:revision>9</cp:revision>
  <dcterms:created xsi:type="dcterms:W3CDTF">2013-01-10T17:49:32Z</dcterms:created>
  <dcterms:modified xsi:type="dcterms:W3CDTF">2013-01-10T18:51:56Z</dcterms:modified>
</cp:coreProperties>
</file>