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61" r:id="rId3"/>
    <p:sldId id="257" r:id="rId4"/>
    <p:sldId id="260" r:id="rId5"/>
    <p:sldId id="259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85C8-7105-5946-AC57-719887E17BE0}" type="datetimeFigureOut">
              <a:rPr lang="en-US" smtClean="0"/>
              <a:pPr/>
              <a:t>9/15/13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944DA22-1C49-9943-B736-85065F7CFC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85C8-7105-5946-AC57-719887E17BE0}" type="datetimeFigureOut">
              <a:rPr lang="en-US" smtClean="0"/>
              <a:pPr/>
              <a:t>9/15/13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DA22-1C49-9943-B736-85065F7CFC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85C8-7105-5946-AC57-719887E17BE0}" type="datetimeFigureOut">
              <a:rPr lang="en-US" smtClean="0"/>
              <a:pPr/>
              <a:t>9/15/13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DA22-1C49-9943-B736-85065F7CFC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85C8-7105-5946-AC57-719887E17BE0}" type="datetimeFigureOut">
              <a:rPr lang="en-US" smtClean="0"/>
              <a:pPr/>
              <a:t>9/15/13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DA22-1C49-9943-B736-85065F7CFC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85C8-7105-5946-AC57-719887E17BE0}" type="datetimeFigureOut">
              <a:rPr lang="en-US" smtClean="0"/>
              <a:pPr/>
              <a:t>9/15/13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944DA22-1C49-9943-B736-85065F7CFC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85C8-7105-5946-AC57-719887E17BE0}" type="datetimeFigureOut">
              <a:rPr lang="en-US" smtClean="0"/>
              <a:pPr/>
              <a:t>9/15/13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DA22-1C49-9943-B736-85065F7CFC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85C8-7105-5946-AC57-719887E17BE0}" type="datetimeFigureOut">
              <a:rPr lang="en-US" smtClean="0"/>
              <a:pPr/>
              <a:t>9/15/13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DA22-1C49-9943-B736-85065F7CFC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85C8-7105-5946-AC57-719887E17BE0}" type="datetimeFigureOut">
              <a:rPr lang="en-US" smtClean="0"/>
              <a:pPr/>
              <a:t>9/15/13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DA22-1C49-9943-B736-85065F7CFC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85C8-7105-5946-AC57-719887E17BE0}" type="datetimeFigureOut">
              <a:rPr lang="en-US" smtClean="0"/>
              <a:pPr/>
              <a:t>9/15/13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DA22-1C49-9943-B736-85065F7CFC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85C8-7105-5946-AC57-719887E17BE0}" type="datetimeFigureOut">
              <a:rPr lang="en-US" smtClean="0"/>
              <a:pPr/>
              <a:t>9/15/13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DA22-1C49-9943-B736-85065F7CFC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85C8-7105-5946-AC57-719887E17BE0}" type="datetimeFigureOut">
              <a:rPr lang="en-US" smtClean="0"/>
              <a:pPr/>
              <a:t>9/15/13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944DA22-1C49-9943-B736-85065F7CFC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13785C8-7105-5946-AC57-719887E17BE0}" type="datetimeFigureOut">
              <a:rPr lang="en-US" smtClean="0"/>
              <a:pPr/>
              <a:t>9/15/13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944DA22-1C49-9943-B736-85065F7CFC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ncg.edu/~htkirbys/meters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 to Literature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Poetic Devices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4444" dirty="0" smtClean="0">
                <a:ea typeface="ＭＳ Ｐゴシック" pitchFamily="-103" charset="-128"/>
                <a:cs typeface="ＭＳ Ｐゴシック" pitchFamily="-103" charset="-128"/>
              </a:rPr>
              <a:t>Figurative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6733"/>
            <a:ext cx="8229600" cy="5068986"/>
          </a:xfrm>
        </p:spPr>
        <p:txBody>
          <a:bodyPr>
            <a:normAutofit lnSpcReduction="10000"/>
          </a:bodyPr>
          <a:lstStyle/>
          <a:p>
            <a:pPr lvl="0"/>
            <a:r>
              <a:rPr lang="en-US" b="1" dirty="0" smtClean="0"/>
              <a:t>Metaphor</a:t>
            </a:r>
            <a:r>
              <a:rPr lang="en-US" dirty="0" smtClean="0"/>
              <a:t>: direct comparison of two things. Implies that one object is another object (doesn’t use “like” or “as”) </a:t>
            </a:r>
          </a:p>
          <a:p>
            <a:pPr lvl="1"/>
            <a:r>
              <a:rPr lang="en-US" dirty="0" smtClean="0"/>
              <a:t>Ex. Life </a:t>
            </a:r>
            <a:r>
              <a:rPr lang="en-US" b="1" dirty="0" smtClean="0"/>
              <a:t>is </a:t>
            </a:r>
            <a:r>
              <a:rPr lang="en-US" dirty="0" smtClean="0"/>
              <a:t>a box of chocolates.</a:t>
            </a:r>
          </a:p>
          <a:p>
            <a:pPr lvl="1"/>
            <a:r>
              <a:rPr lang="en-US" dirty="0" smtClean="0"/>
              <a:t>Ex. Clare </a:t>
            </a:r>
            <a:r>
              <a:rPr lang="en-US" b="1" dirty="0" smtClean="0"/>
              <a:t>is </a:t>
            </a:r>
            <a:r>
              <a:rPr lang="en-US" dirty="0" smtClean="0"/>
              <a:t>a flighty sparrow.</a:t>
            </a:r>
          </a:p>
          <a:p>
            <a:pPr lvl="1"/>
            <a:endParaRPr lang="en-US" sz="1400" dirty="0" smtClean="0"/>
          </a:p>
          <a:p>
            <a:pPr lvl="0"/>
            <a:r>
              <a:rPr lang="en-US" b="1" dirty="0" smtClean="0"/>
              <a:t>Simile</a:t>
            </a:r>
            <a:r>
              <a:rPr lang="en-US" dirty="0" smtClean="0"/>
              <a:t>: uses </a:t>
            </a:r>
            <a:r>
              <a:rPr lang="en-US" b="1" dirty="0" smtClean="0"/>
              <a:t>like </a:t>
            </a:r>
            <a:r>
              <a:rPr lang="en-US" dirty="0" smtClean="0"/>
              <a:t>or </a:t>
            </a:r>
            <a:r>
              <a:rPr lang="en-US" b="1" dirty="0" smtClean="0"/>
              <a:t>as</a:t>
            </a:r>
            <a:r>
              <a:rPr lang="en-US" dirty="0" smtClean="0"/>
              <a:t> to make a comparison between two basically unlike ideas</a:t>
            </a:r>
          </a:p>
          <a:p>
            <a:pPr lvl="1"/>
            <a:r>
              <a:rPr lang="en-US" dirty="0" smtClean="0"/>
              <a:t>Ex. Life is </a:t>
            </a:r>
            <a:r>
              <a:rPr lang="en-US" b="1" dirty="0" smtClean="0"/>
              <a:t>like </a:t>
            </a:r>
            <a:r>
              <a:rPr lang="en-US" dirty="0" smtClean="0"/>
              <a:t>a box of chocolates</a:t>
            </a:r>
          </a:p>
          <a:p>
            <a:pPr lvl="1"/>
            <a:r>
              <a:rPr lang="en-US" dirty="0" smtClean="0"/>
              <a:t>Ex. Clare is </a:t>
            </a:r>
            <a:r>
              <a:rPr lang="en-US" b="1" dirty="0" smtClean="0"/>
              <a:t>as </a:t>
            </a:r>
            <a:r>
              <a:rPr lang="en-US" dirty="0" smtClean="0"/>
              <a:t>flighty as a sparrow.</a:t>
            </a:r>
          </a:p>
          <a:p>
            <a:pPr lvl="1">
              <a:buNone/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Personification: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  </a:t>
            </a:r>
            <a:r>
              <a:rPr lang="en-US" sz="2400" dirty="0" smtClean="0"/>
              <a:t> A </a:t>
            </a:r>
            <a:r>
              <a:rPr lang="en-US" dirty="0" smtClean="0"/>
              <a:t>type of figurative language that gives human characteristics to non-human things</a:t>
            </a:r>
          </a:p>
          <a:p>
            <a:pPr lvl="1">
              <a:lnSpc>
                <a:spcPct val="80000"/>
              </a:lnSpc>
            </a:pPr>
            <a:r>
              <a:rPr lang="en-US" sz="2600" dirty="0" smtClean="0"/>
              <a:t>Ex. The wind </a:t>
            </a:r>
            <a:r>
              <a:rPr lang="en-US" sz="2600" b="1" dirty="0" smtClean="0"/>
              <a:t>whispered </a:t>
            </a:r>
            <a:r>
              <a:rPr lang="en-US" sz="2600" dirty="0" smtClean="0"/>
              <a:t>through the trees.</a:t>
            </a:r>
          </a:p>
          <a:p>
            <a:pPr lvl="1"/>
            <a:endParaRPr lang="en-US" dirty="0" smtClean="0"/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1" y="1136316"/>
            <a:ext cx="7843838" cy="511684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None/>
            </a:pPr>
            <a:endParaRPr lang="en-US" sz="2500" b="1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  <a:p>
            <a:pPr>
              <a:lnSpc>
                <a:spcPct val="80000"/>
              </a:lnSpc>
            </a:pPr>
            <a:r>
              <a:rPr lang="en-US" sz="25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Alliteration: </a:t>
            </a:r>
            <a:r>
              <a:rPr lang="en-US" sz="25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repetition of initial consonant sound</a:t>
            </a:r>
          </a:p>
          <a:p>
            <a:pPr lvl="1">
              <a:lnSpc>
                <a:spcPct val="80000"/>
              </a:lnSpc>
            </a:pPr>
            <a:r>
              <a:rPr lang="en-US" sz="25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Ex. </a:t>
            </a:r>
            <a:r>
              <a:rPr lang="en-US" sz="25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P</a:t>
            </a:r>
            <a:r>
              <a:rPr lang="en-US" sz="25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eter </a:t>
            </a:r>
            <a:r>
              <a:rPr lang="en-US" sz="2500" b="1" dirty="0" smtClean="0"/>
              <a:t>P</a:t>
            </a:r>
            <a:r>
              <a:rPr lang="en-US" sz="2500" dirty="0" smtClean="0"/>
              <a:t>iper</a:t>
            </a:r>
            <a:r>
              <a:rPr lang="en-US" sz="25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25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p</a:t>
            </a:r>
            <a:r>
              <a:rPr lang="en-US" sz="25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icked a </a:t>
            </a:r>
            <a:r>
              <a:rPr lang="en-US" sz="25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p</a:t>
            </a:r>
            <a:r>
              <a:rPr lang="en-US" sz="25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eck of </a:t>
            </a:r>
            <a:r>
              <a:rPr lang="en-US" sz="25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p</a:t>
            </a:r>
            <a:r>
              <a:rPr lang="en-US" sz="25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ickled </a:t>
            </a:r>
            <a:r>
              <a:rPr lang="en-US" sz="25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p</a:t>
            </a:r>
            <a:r>
              <a:rPr lang="en-US" sz="25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eppers</a:t>
            </a:r>
            <a:endParaRPr lang="en-US" sz="2500" b="1" u="sng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  <a:p>
            <a:pPr>
              <a:lnSpc>
                <a:spcPct val="80000"/>
              </a:lnSpc>
            </a:pPr>
            <a:endParaRPr lang="en-US" sz="2500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  <a:p>
            <a:pPr>
              <a:lnSpc>
                <a:spcPct val="80000"/>
              </a:lnSpc>
            </a:pPr>
            <a:r>
              <a:rPr lang="en-US" sz="25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Assonance: </a:t>
            </a:r>
            <a:r>
              <a:rPr lang="en-US" sz="25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repetition of a vowel sound</a:t>
            </a:r>
          </a:p>
          <a:p>
            <a:pPr lvl="1">
              <a:lnSpc>
                <a:spcPct val="80000"/>
              </a:lnSpc>
            </a:pPr>
            <a:r>
              <a:rPr lang="en-US" sz="2500" dirty="0" smtClean="0"/>
              <a:t>Ex. On a pr</a:t>
            </a:r>
            <a:r>
              <a:rPr lang="en-US" sz="2500" b="1" dirty="0" smtClean="0"/>
              <a:t>ou</a:t>
            </a:r>
            <a:r>
              <a:rPr lang="en-US" sz="2500" dirty="0" smtClean="0"/>
              <a:t>d r</a:t>
            </a:r>
            <a:r>
              <a:rPr lang="en-US" sz="2500" b="1" dirty="0" smtClean="0"/>
              <a:t>ou</a:t>
            </a:r>
            <a:r>
              <a:rPr lang="en-US" sz="2500" dirty="0" smtClean="0"/>
              <a:t>nd cl</a:t>
            </a:r>
            <a:r>
              <a:rPr lang="en-US" sz="2500" b="1" dirty="0" smtClean="0"/>
              <a:t>ou</a:t>
            </a:r>
            <a:r>
              <a:rPr lang="en-US" sz="2500" dirty="0" smtClean="0"/>
              <a:t>d in a wh</a:t>
            </a:r>
            <a:r>
              <a:rPr lang="en-US" sz="2500" b="1" dirty="0" smtClean="0"/>
              <a:t>i</a:t>
            </a:r>
            <a:r>
              <a:rPr lang="en-US" sz="2500" dirty="0" smtClean="0"/>
              <a:t>te h</a:t>
            </a:r>
            <a:r>
              <a:rPr lang="en-US" sz="2500" b="1" dirty="0" smtClean="0"/>
              <a:t>igh</a:t>
            </a:r>
            <a:r>
              <a:rPr lang="en-US" sz="2500" dirty="0" smtClean="0"/>
              <a:t> n</a:t>
            </a:r>
            <a:r>
              <a:rPr lang="en-US" sz="2500" b="1" dirty="0" smtClean="0"/>
              <a:t>igh</a:t>
            </a:r>
            <a:r>
              <a:rPr lang="en-US" sz="2500" dirty="0" smtClean="0"/>
              <a:t>t.</a:t>
            </a:r>
          </a:p>
          <a:p>
            <a:pPr lvl="1"/>
            <a:r>
              <a:rPr lang="en-US" sz="2500" dirty="0" smtClean="0"/>
              <a:t>Ex. “And so, all the night-t</a:t>
            </a:r>
            <a:r>
              <a:rPr lang="en-US" sz="2500" b="1" dirty="0" smtClean="0"/>
              <a:t>i</a:t>
            </a:r>
            <a:r>
              <a:rPr lang="en-US" sz="2500" dirty="0" smtClean="0"/>
              <a:t>de, I l</a:t>
            </a:r>
            <a:r>
              <a:rPr lang="en-US" sz="2500" b="1" dirty="0" smtClean="0"/>
              <a:t>ie</a:t>
            </a:r>
            <a:r>
              <a:rPr lang="en-US" sz="2500" dirty="0" smtClean="0"/>
              <a:t> down by the s</a:t>
            </a:r>
            <a:r>
              <a:rPr lang="en-US" sz="2500" b="1" dirty="0" smtClean="0"/>
              <a:t>i</a:t>
            </a:r>
            <a:r>
              <a:rPr lang="en-US" sz="2500" dirty="0" smtClean="0"/>
              <a:t>de</a:t>
            </a:r>
            <a:br>
              <a:rPr lang="en-US" sz="2500" dirty="0" smtClean="0"/>
            </a:br>
            <a:r>
              <a:rPr lang="en-US" sz="2500" dirty="0" smtClean="0"/>
              <a:t>Of my darling, my darling, my l</a:t>
            </a:r>
            <a:r>
              <a:rPr lang="en-US" sz="2500" b="1" dirty="0" smtClean="0"/>
              <a:t>i</a:t>
            </a:r>
            <a:r>
              <a:rPr lang="en-US" sz="2500" dirty="0" smtClean="0"/>
              <a:t>fe and my br</a:t>
            </a:r>
            <a:r>
              <a:rPr lang="en-US" sz="2500" b="1" dirty="0" smtClean="0"/>
              <a:t>i</a:t>
            </a:r>
            <a:r>
              <a:rPr lang="en-US" sz="2500" dirty="0" smtClean="0"/>
              <a:t>de. </a:t>
            </a:r>
          </a:p>
          <a:p>
            <a:pPr lvl="2"/>
            <a:r>
              <a:rPr lang="en-US" sz="2500" dirty="0" smtClean="0"/>
              <a:t>(Edgar Allan Poe, "Annabel Lee”)</a:t>
            </a:r>
          </a:p>
          <a:p>
            <a:pPr>
              <a:lnSpc>
                <a:spcPct val="80000"/>
              </a:lnSpc>
            </a:pPr>
            <a:endParaRPr lang="en-US" sz="2500" b="1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  <a:p>
            <a:pPr>
              <a:lnSpc>
                <a:spcPct val="80000"/>
              </a:lnSpc>
            </a:pPr>
            <a:r>
              <a:rPr lang="en-US" sz="25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Consonance: </a:t>
            </a:r>
            <a:r>
              <a:rPr lang="en-US" sz="25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the repetition of consonant sounds (especially near the end of a word)</a:t>
            </a:r>
          </a:p>
          <a:p>
            <a:pPr lvl="1"/>
            <a:r>
              <a:rPr lang="en-US" sz="2500" dirty="0" smtClean="0"/>
              <a:t>Ex. Clo</a:t>
            </a:r>
            <a:r>
              <a:rPr lang="en-US" sz="2500" b="1" dirty="0" smtClean="0"/>
              <a:t>cks</a:t>
            </a:r>
            <a:r>
              <a:rPr lang="en-US" sz="2500" dirty="0" smtClean="0"/>
              <a:t> on fo</a:t>
            </a:r>
            <a:r>
              <a:rPr lang="en-US" sz="2500" b="1" dirty="0" smtClean="0"/>
              <a:t>x</a:t>
            </a:r>
            <a:r>
              <a:rPr lang="en-US" sz="2500" dirty="0" smtClean="0"/>
              <a:t> ti</a:t>
            </a:r>
            <a:r>
              <a:rPr lang="en-US" sz="2500" b="1" dirty="0" smtClean="0"/>
              <a:t>ck</a:t>
            </a:r>
            <a:r>
              <a:rPr lang="en-US" sz="2500" dirty="0" smtClean="0"/>
              <a:t>. Clo</a:t>
            </a:r>
            <a:r>
              <a:rPr lang="en-US" sz="2500" b="1" dirty="0" smtClean="0"/>
              <a:t>ck</a:t>
            </a:r>
            <a:r>
              <a:rPr lang="en-US" sz="2500" dirty="0" smtClean="0"/>
              <a:t>s on Kno</a:t>
            </a:r>
            <a:r>
              <a:rPr lang="en-US" sz="2500" b="1" dirty="0" smtClean="0"/>
              <a:t>x</a:t>
            </a:r>
            <a:r>
              <a:rPr lang="en-US" sz="2500" dirty="0" smtClean="0"/>
              <a:t> to</a:t>
            </a:r>
            <a:r>
              <a:rPr lang="en-US" sz="2500" b="1" dirty="0" smtClean="0"/>
              <a:t>ck</a:t>
            </a:r>
            <a:r>
              <a:rPr lang="en-US" sz="2500" dirty="0" smtClean="0"/>
              <a:t>. </a:t>
            </a:r>
            <a:r>
              <a:rPr lang="en-US" sz="2500" dirty="0" smtClean="0"/>
              <a:t>Si</a:t>
            </a:r>
            <a:r>
              <a:rPr lang="en-US" sz="2500" b="1" dirty="0" smtClean="0"/>
              <a:t>x</a:t>
            </a:r>
            <a:r>
              <a:rPr lang="en-US" sz="2500" dirty="0" smtClean="0"/>
              <a:t> </a:t>
            </a:r>
            <a:r>
              <a:rPr lang="en-US" sz="2500" dirty="0" smtClean="0"/>
              <a:t>si</a:t>
            </a:r>
            <a:r>
              <a:rPr lang="en-US" sz="2500" b="1" dirty="0" smtClean="0"/>
              <a:t>ck</a:t>
            </a:r>
            <a:r>
              <a:rPr lang="en-US" sz="2500" dirty="0" smtClean="0"/>
              <a:t> bri</a:t>
            </a:r>
            <a:r>
              <a:rPr lang="en-US" sz="2500" b="1" dirty="0" smtClean="0"/>
              <a:t>ck</a:t>
            </a:r>
            <a:r>
              <a:rPr lang="en-US" sz="2500" dirty="0" smtClean="0"/>
              <a:t>s ti</a:t>
            </a:r>
            <a:r>
              <a:rPr lang="en-US" sz="2500" b="1" dirty="0" smtClean="0"/>
              <a:t>ck</a:t>
            </a:r>
            <a:r>
              <a:rPr lang="en-US" sz="2500" dirty="0" smtClean="0"/>
              <a:t>. Si</a:t>
            </a:r>
            <a:r>
              <a:rPr lang="en-US" sz="2500" b="1" dirty="0" smtClean="0"/>
              <a:t>x</a:t>
            </a:r>
            <a:r>
              <a:rPr lang="en-US" sz="2500" dirty="0" smtClean="0"/>
              <a:t> si</a:t>
            </a:r>
            <a:r>
              <a:rPr lang="en-US" sz="2500" b="1" dirty="0" smtClean="0"/>
              <a:t>ck</a:t>
            </a:r>
            <a:r>
              <a:rPr lang="en-US" sz="2500" dirty="0" smtClean="0"/>
              <a:t> chi</a:t>
            </a:r>
            <a:r>
              <a:rPr lang="en-US" sz="2500" b="1" dirty="0" smtClean="0"/>
              <a:t>ck</a:t>
            </a:r>
            <a:r>
              <a:rPr lang="en-US" sz="2500" dirty="0" smtClean="0"/>
              <a:t>s to</a:t>
            </a:r>
            <a:r>
              <a:rPr lang="en-US" sz="2500" b="1" dirty="0" smtClean="0"/>
              <a:t>ck</a:t>
            </a:r>
            <a:r>
              <a:rPr lang="en-US" sz="2500" dirty="0" smtClean="0"/>
              <a:t>. (</a:t>
            </a:r>
            <a:r>
              <a:rPr lang="en-US" sz="2500" dirty="0" err="1" smtClean="0"/>
              <a:t>k</a:t>
            </a:r>
            <a:r>
              <a:rPr lang="en-US" sz="2500" dirty="0" smtClean="0"/>
              <a:t>, </a:t>
            </a:r>
            <a:r>
              <a:rPr lang="en-US" sz="2500" dirty="0" err="1" smtClean="0"/>
              <a:t>ks</a:t>
            </a:r>
            <a:r>
              <a:rPr lang="en-US" sz="2500" dirty="0" smtClean="0"/>
              <a:t> and </a:t>
            </a:r>
            <a:r>
              <a:rPr lang="en-US" sz="2500" dirty="0" err="1" smtClean="0"/>
              <a:t>x</a:t>
            </a:r>
            <a:r>
              <a:rPr lang="en-US" sz="2500" dirty="0" smtClean="0"/>
              <a:t>)</a:t>
            </a:r>
            <a:endParaRPr lang="en-US" sz="2500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44" dirty="0" smtClean="0">
                <a:ea typeface="ＭＳ Ｐゴシック" pitchFamily="-103" charset="-128"/>
                <a:cs typeface="ＭＳ Ｐゴシック" pitchFamily="-103" charset="-128"/>
              </a:rPr>
              <a:t>Musical devices: </a:t>
            </a:r>
            <a:br>
              <a:rPr lang="en-US" sz="4444" dirty="0" smtClean="0">
                <a:ea typeface="ＭＳ Ｐゴシック" pitchFamily="-103" charset="-128"/>
                <a:cs typeface="ＭＳ Ｐゴシック" pitchFamily="-103" charset="-128"/>
              </a:rPr>
            </a:br>
            <a:r>
              <a:rPr lang="en-US" sz="3333" dirty="0" smtClean="0">
                <a:ea typeface="ＭＳ Ｐゴシック" pitchFamily="-103" charset="-128"/>
                <a:cs typeface="ＭＳ Ｐゴシック" pitchFamily="-103" charset="-128"/>
              </a:rPr>
              <a:t>devices that give a poem a melodious quality</a:t>
            </a:r>
            <a:endParaRPr lang="en-US" sz="3333" dirty="0">
              <a:ea typeface="ＭＳ Ｐゴシック" pitchFamily="-103" charset="-128"/>
              <a:cs typeface="ＭＳ Ｐゴシック" pitchFamily="-10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Onomatopoeia: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 A word that imitates the </a:t>
            </a:r>
            <a:r>
              <a:rPr lang="en-US" dirty="0" err="1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sound(s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) it represents </a:t>
            </a:r>
          </a:p>
          <a:p>
            <a:pPr lvl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Ex. buzz = sound of a bee</a:t>
            </a:r>
          </a:p>
          <a:p>
            <a:pPr lvl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Ex. Sizzle, hiss, splash</a:t>
            </a:r>
          </a:p>
          <a:p>
            <a:pPr lvl="1">
              <a:lnSpc>
                <a:spcPct val="80000"/>
              </a:lnSpc>
            </a:pP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  <a:p>
            <a:pPr lvl="1">
              <a:lnSpc>
                <a:spcPct val="80000"/>
              </a:lnSpc>
            </a:pP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  <a:p>
            <a:r>
              <a:rPr lang="en-US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Hyperbole-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A deliberate exaggeration or overstatement.</a:t>
            </a:r>
          </a:p>
          <a:p>
            <a:pPr lvl="1"/>
            <a:r>
              <a:rPr lang="en-US" sz="2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Ex. This poetry project is killing me. </a:t>
            </a:r>
          </a:p>
          <a:p>
            <a:pPr lvl="1"/>
            <a:r>
              <a:rPr lang="en-US" sz="2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Ex. This class lasts forever.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553909"/>
            <a:ext cx="7772400" cy="5465891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en-US" dirty="0" smtClean="0"/>
          </a:p>
          <a:p>
            <a:pPr lvl="0"/>
            <a:r>
              <a:rPr lang="en-US" b="1" dirty="0" smtClean="0"/>
              <a:t>Repetition</a:t>
            </a:r>
            <a:r>
              <a:rPr lang="en-US" dirty="0" smtClean="0"/>
              <a:t>: the use of any element of language (sound, word, phrase, sentence) more than once.</a:t>
            </a:r>
          </a:p>
          <a:p>
            <a:pPr lvl="0"/>
            <a:endParaRPr lang="en-US" dirty="0" smtClean="0"/>
          </a:p>
          <a:p>
            <a:r>
              <a:rPr lang="en-US" b="1" dirty="0" smtClean="0"/>
              <a:t>Imagery</a:t>
            </a:r>
            <a:r>
              <a:rPr lang="en-US" dirty="0" smtClean="0"/>
              <a:t>: Descriptive or figurative language used to create word pictures for the reader.</a:t>
            </a:r>
          </a:p>
          <a:p>
            <a:pPr>
              <a:buNone/>
            </a:pPr>
            <a:endParaRPr lang="en-US" dirty="0" smtClean="0"/>
          </a:p>
          <a:p>
            <a:r>
              <a:rPr lang="en-US" sz="2595" b="1" dirty="0" smtClean="0"/>
              <a:t>Symbol</a:t>
            </a:r>
            <a:r>
              <a:rPr lang="en-US" sz="2595" dirty="0" smtClean="0"/>
              <a:t>:  an object that represents something else.</a:t>
            </a:r>
          </a:p>
          <a:p>
            <a:pPr lvl="1"/>
            <a:r>
              <a:rPr lang="en-US" sz="2595" dirty="0" smtClean="0"/>
              <a:t>Ex: the color black- death, sadness, depression, etc.</a:t>
            </a:r>
          </a:p>
          <a:p>
            <a:pPr marL="274320" lvl="1" indent="-274320">
              <a:spcBef>
                <a:spcPts val="580"/>
              </a:spcBef>
              <a:buClr>
                <a:schemeClr val="accent1"/>
              </a:buClr>
            </a:pPr>
            <a:endParaRPr lang="en-US" sz="2595" dirty="0" smtClean="0"/>
          </a:p>
          <a:p>
            <a:r>
              <a:rPr lang="en-US" sz="2595" b="1" dirty="0" smtClean="0"/>
              <a:t>Allusion</a:t>
            </a:r>
            <a:r>
              <a:rPr lang="en-US" sz="2595" dirty="0" smtClean="0"/>
              <a:t>: a reference to a well-known person, place, event, literary work, or work of art. </a:t>
            </a:r>
            <a:endParaRPr lang="en-US" sz="2595" smtClean="0"/>
          </a:p>
          <a:p>
            <a:pPr>
              <a:lnSpc>
                <a:spcPct val="90000"/>
              </a:lnSpc>
              <a:buFontTx/>
              <a:buNone/>
            </a:pPr>
            <a:endParaRPr lang="en-US" sz="2200" smtClean="0">
              <a:ea typeface="ＭＳ Ｐゴシック" pitchFamily="-103" charset="-128"/>
              <a:cs typeface="ＭＳ Ｐゴシック" pitchFamily="-103" charset="-128"/>
            </a:endParaRPr>
          </a:p>
          <a:p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51000"/>
            <a:ext cx="8229600" cy="5680295"/>
          </a:xfrm>
        </p:spPr>
        <p:txBody>
          <a:bodyPr>
            <a:normAutofit/>
          </a:bodyPr>
          <a:lstStyle/>
          <a:p>
            <a:pPr eaLnBrk="1" hangingPunct="1">
              <a:buFont typeface="Arial" pitchFamily="-103" charset="0"/>
              <a:buNone/>
            </a:pPr>
            <a:r>
              <a:rPr lang="en-US" b="1" dirty="0" smtClean="0">
                <a:ea typeface="ＭＳ Ｐゴシック" pitchFamily="-103" charset="-128"/>
                <a:cs typeface="ＭＳ Ｐゴシック" pitchFamily="-103" charset="-128"/>
              </a:rPr>
              <a:t>Rhyme</a:t>
            </a:r>
            <a:r>
              <a:rPr lang="en-US" dirty="0" smtClean="0">
                <a:ea typeface="ＭＳ Ｐゴシック" pitchFamily="-103" charset="-128"/>
                <a:cs typeface="ＭＳ Ｐゴシック" pitchFamily="-103" charset="-128"/>
              </a:rPr>
              <a:t>: the repetition of </a:t>
            </a:r>
            <a:r>
              <a:rPr lang="en-US" u="sng" dirty="0" smtClean="0">
                <a:ea typeface="ＭＳ Ｐゴシック" pitchFamily="-103" charset="-128"/>
                <a:cs typeface="ＭＳ Ｐゴシック" pitchFamily="-103" charset="-128"/>
              </a:rPr>
              <a:t>similar sounds </a:t>
            </a:r>
            <a:r>
              <a:rPr lang="en-US" dirty="0" smtClean="0">
                <a:ea typeface="ＭＳ Ｐゴシック" pitchFamily="-103" charset="-128"/>
                <a:cs typeface="ＭＳ Ｐゴシック" pitchFamily="-103" charset="-128"/>
              </a:rPr>
              <a:t>at the ends of words</a:t>
            </a:r>
          </a:p>
          <a:p>
            <a:pPr eaLnBrk="1" hangingPunct="1">
              <a:buFont typeface="Arial" pitchFamily="-103" charset="0"/>
              <a:buNone/>
            </a:pPr>
            <a:r>
              <a:rPr lang="en-US" dirty="0" smtClean="0">
                <a:ea typeface="ＭＳ Ｐゴシック" pitchFamily="-103" charset="-128"/>
                <a:cs typeface="ＭＳ Ｐゴシック" pitchFamily="-103" charset="-128"/>
              </a:rPr>
              <a:t>Ex: </a:t>
            </a:r>
          </a:p>
          <a:p>
            <a:pPr eaLnBrk="1" hangingPunct="1">
              <a:buNone/>
            </a:pPr>
            <a:r>
              <a:rPr lang="en-US" dirty="0" smtClean="0">
                <a:ea typeface="ＭＳ Ｐゴシック" pitchFamily="-103" charset="-128"/>
                <a:cs typeface="ＭＳ Ｐゴシック" pitchFamily="-103" charset="-128"/>
              </a:rPr>
              <a:t>	Two roads diverged in a yellow </a:t>
            </a:r>
            <a:r>
              <a:rPr lang="en-US" b="1" i="1" dirty="0" smtClean="0">
                <a:ea typeface="ＭＳ Ｐゴシック" pitchFamily="-103" charset="-128"/>
                <a:cs typeface="ＭＳ Ｐゴシック" pitchFamily="-103" charset="-128"/>
              </a:rPr>
              <a:t>wood</a:t>
            </a:r>
            <a:r>
              <a:rPr lang="en-US" dirty="0" smtClean="0">
                <a:ea typeface="ＭＳ Ｐゴシック" pitchFamily="-103" charset="-128"/>
                <a:cs typeface="ＭＳ Ｐゴシック" pitchFamily="-103" charset="-128"/>
              </a:rPr>
              <a:t>,</a:t>
            </a:r>
            <a:br>
              <a:rPr lang="en-US" dirty="0" smtClean="0">
                <a:ea typeface="ＭＳ Ｐゴシック" pitchFamily="-103" charset="-128"/>
                <a:cs typeface="ＭＳ Ｐゴシック" pitchFamily="-103" charset="-128"/>
              </a:rPr>
            </a:br>
            <a:r>
              <a:rPr lang="en-US" dirty="0" smtClean="0">
                <a:ea typeface="ＭＳ Ｐゴシック" pitchFamily="-103" charset="-128"/>
                <a:cs typeface="ＭＳ Ｐゴシック" pitchFamily="-103" charset="-128"/>
              </a:rPr>
              <a:t>And sorry I could not travel both</a:t>
            </a:r>
            <a:br>
              <a:rPr lang="en-US" dirty="0" smtClean="0">
                <a:ea typeface="ＭＳ Ｐゴシック" pitchFamily="-103" charset="-128"/>
                <a:cs typeface="ＭＳ Ｐゴシック" pitchFamily="-103" charset="-128"/>
              </a:rPr>
            </a:br>
            <a:r>
              <a:rPr lang="en-US" dirty="0" smtClean="0">
                <a:ea typeface="ＭＳ Ｐゴシック" pitchFamily="-103" charset="-128"/>
                <a:cs typeface="ＭＳ Ｐゴシック" pitchFamily="-103" charset="-128"/>
              </a:rPr>
              <a:t>And be one traveler, long I </a:t>
            </a:r>
            <a:r>
              <a:rPr lang="en-US" b="1" i="1" dirty="0" smtClean="0">
                <a:ea typeface="ＭＳ Ｐゴシック" pitchFamily="-103" charset="-128"/>
                <a:cs typeface="ＭＳ Ｐゴシック" pitchFamily="-103" charset="-128"/>
              </a:rPr>
              <a:t>stood</a:t>
            </a:r>
            <a:r>
              <a:rPr lang="en-US" dirty="0" smtClean="0">
                <a:ea typeface="ＭＳ Ｐゴシック" pitchFamily="-103" charset="-128"/>
                <a:cs typeface="ＭＳ Ｐゴシック" pitchFamily="-103" charset="-128"/>
              </a:rPr>
              <a:t/>
            </a:r>
            <a:br>
              <a:rPr lang="en-US" dirty="0" smtClean="0">
                <a:ea typeface="ＭＳ Ｐゴシック" pitchFamily="-103" charset="-128"/>
                <a:cs typeface="ＭＳ Ｐゴシック" pitchFamily="-103" charset="-128"/>
              </a:rPr>
            </a:br>
            <a:r>
              <a:rPr lang="en-US" dirty="0" smtClean="0">
                <a:ea typeface="ＭＳ Ｐゴシック" pitchFamily="-103" charset="-128"/>
                <a:cs typeface="ＭＳ Ｐゴシック" pitchFamily="-103" charset="-128"/>
              </a:rPr>
              <a:t>And looked down one as far as I </a:t>
            </a:r>
            <a:r>
              <a:rPr lang="en-US" b="1" i="1" dirty="0" smtClean="0">
                <a:ea typeface="ＭＳ Ｐゴシック" pitchFamily="-103" charset="-128"/>
                <a:cs typeface="ＭＳ Ｐゴシック" pitchFamily="-103" charset="-128"/>
              </a:rPr>
              <a:t>could</a:t>
            </a:r>
            <a:r>
              <a:rPr lang="en-US" dirty="0" smtClean="0">
                <a:ea typeface="ＭＳ Ｐゴシック" pitchFamily="-103" charset="-128"/>
                <a:cs typeface="ＭＳ Ｐゴシック" pitchFamily="-103" charset="-128"/>
              </a:rPr>
              <a:t>.</a:t>
            </a:r>
          </a:p>
          <a:p>
            <a:pPr eaLnBrk="1" hangingPunct="1">
              <a:buFont typeface="Arial" pitchFamily="-103" charset="0"/>
              <a:buNone/>
            </a:pPr>
            <a:r>
              <a:rPr lang="en-US" sz="1600" dirty="0" smtClean="0">
                <a:ea typeface="ＭＳ Ｐゴシック" pitchFamily="-103" charset="-128"/>
                <a:cs typeface="ＭＳ Ｐゴシック" pitchFamily="-103" charset="-128"/>
              </a:rPr>
              <a:t>		</a:t>
            </a:r>
            <a:r>
              <a:rPr lang="en-US" sz="2000" dirty="0" smtClean="0">
                <a:ea typeface="ＭＳ Ｐゴシック" pitchFamily="-103" charset="-128"/>
                <a:cs typeface="ＭＳ Ｐゴシック" pitchFamily="-103" charset="-128"/>
              </a:rPr>
              <a:t>- Robert Frost “The Road Not Taken”</a:t>
            </a:r>
          </a:p>
          <a:p>
            <a:pPr eaLnBrk="1" hangingPunct="1">
              <a:buFont typeface="Arial" pitchFamily="-103" charset="0"/>
              <a:buNone/>
            </a:pPr>
            <a:endParaRPr lang="en-US" sz="2000" dirty="0" smtClean="0">
              <a:ea typeface="ＭＳ Ｐゴシック" pitchFamily="-103" charset="-128"/>
              <a:cs typeface="ＭＳ Ｐゴシック" pitchFamily="-103" charset="-128"/>
            </a:endParaRPr>
          </a:p>
          <a:p>
            <a:pPr eaLnBrk="1" hangingPunct="1">
              <a:buFont typeface="Arial" pitchFamily="-103" charset="0"/>
              <a:buNone/>
            </a:pPr>
            <a:r>
              <a:rPr lang="en-US" b="1" dirty="0" smtClean="0">
                <a:ea typeface="ＭＳ Ｐゴシック" pitchFamily="-103" charset="-128"/>
                <a:cs typeface="ＭＳ Ｐゴシック" pitchFamily="-103" charset="-128"/>
              </a:rPr>
              <a:t>Rhyme scheme</a:t>
            </a:r>
            <a:r>
              <a:rPr lang="en-US" dirty="0" smtClean="0">
                <a:ea typeface="ＭＳ Ｐゴシック" pitchFamily="-103" charset="-128"/>
                <a:cs typeface="ＭＳ Ｐゴシック" pitchFamily="-103" charset="-128"/>
              </a:rPr>
              <a:t>: regular pattern of rhyming words that appear in a poem (AABB, ABAB, ABAA, etc.</a:t>
            </a:r>
            <a:r>
              <a:rPr lang="en-US" dirty="0" smtClean="0">
                <a:ea typeface="ＭＳ Ｐゴシック" pitchFamily="-103" charset="-128"/>
                <a:cs typeface="ＭＳ Ｐゴシック" pitchFamily="-103" charset="-128"/>
              </a:rPr>
              <a:t>)</a:t>
            </a:r>
          </a:p>
          <a:p>
            <a:pPr eaLnBrk="1" hangingPunct="1">
              <a:buFont typeface="Arial" pitchFamily="-103" charset="0"/>
              <a:buNone/>
            </a:pPr>
            <a:r>
              <a:rPr lang="en-US" dirty="0" smtClean="0">
                <a:ea typeface="ＭＳ Ｐゴシック" pitchFamily="-103" charset="-128"/>
                <a:cs typeface="ＭＳ Ｐゴシック" pitchFamily="-103" charset="-128"/>
              </a:rPr>
              <a:t>	-The example above is ABAA</a:t>
            </a:r>
            <a:endParaRPr lang="en-US" dirty="0" smtClean="0">
              <a:ea typeface="ＭＳ Ｐゴシック" pitchFamily="-103" charset="-128"/>
              <a:cs typeface="ＭＳ Ｐゴシック" pitchFamily="-10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3" charset="-128"/>
                <a:cs typeface="ＭＳ Ｐゴシック" pitchFamily="-103" charset="-128"/>
              </a:rPr>
              <a:t>Meter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169972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buFont typeface="Arial" pitchFamily="-103" charset="0"/>
              <a:buNone/>
            </a:pPr>
            <a:r>
              <a:rPr lang="en-US" sz="3243" b="1" dirty="0" smtClean="0">
                <a:ea typeface="ＭＳ Ｐゴシック" pitchFamily="-103" charset="-128"/>
                <a:cs typeface="ＭＳ Ｐゴシック" pitchFamily="-103" charset="-128"/>
              </a:rPr>
              <a:t>Meter</a:t>
            </a:r>
            <a:r>
              <a:rPr lang="en-US" sz="3243" dirty="0" smtClean="0">
                <a:ea typeface="ＭＳ Ｐゴシック" pitchFamily="-103" charset="-128"/>
                <a:cs typeface="ＭＳ Ｐゴシック" pitchFamily="-103" charset="-128"/>
              </a:rPr>
              <a:t>: the rhythmical pattern of a poem, determined by the number and types of stresses or beats, in each line.</a:t>
            </a:r>
          </a:p>
          <a:p>
            <a:pPr lvl="1" eaLnBrk="1" hangingPunct="1"/>
            <a:r>
              <a:rPr lang="en-US" dirty="0" smtClean="0"/>
              <a:t>I </a:t>
            </a:r>
            <a:r>
              <a:rPr lang="en-US" b="1" dirty="0" smtClean="0"/>
              <a:t>wand</a:t>
            </a:r>
            <a:r>
              <a:rPr lang="en-US" dirty="0" smtClean="0"/>
              <a:t>ered </a:t>
            </a:r>
            <a:r>
              <a:rPr lang="en-US" b="1" dirty="0" smtClean="0"/>
              <a:t>lon</a:t>
            </a:r>
            <a:r>
              <a:rPr lang="en-US" dirty="0" smtClean="0"/>
              <a:t>ely </a:t>
            </a:r>
            <a:r>
              <a:rPr lang="en-US" b="1" dirty="0" smtClean="0"/>
              <a:t>as</a:t>
            </a:r>
            <a:r>
              <a:rPr lang="en-US" dirty="0" smtClean="0"/>
              <a:t> a </a:t>
            </a:r>
            <a:r>
              <a:rPr lang="en-US" b="1" dirty="0" smtClean="0"/>
              <a:t>cloud.</a:t>
            </a:r>
            <a:r>
              <a:rPr lang="en-US" dirty="0" smtClean="0"/>
              <a:t> </a:t>
            </a:r>
          </a:p>
          <a:p>
            <a:pPr lvl="2" eaLnBrk="1" hangingPunct="1"/>
            <a:r>
              <a:rPr lang="en-US" dirty="0" smtClean="0">
                <a:ea typeface="ＭＳ Ｐゴシック" pitchFamily="-103" charset="-128"/>
              </a:rPr>
              <a:t>most common is </a:t>
            </a:r>
            <a:r>
              <a:rPr lang="en-US" b="1" dirty="0" smtClean="0">
                <a:ea typeface="ＭＳ Ｐゴシック" pitchFamily="-103" charset="-128"/>
              </a:rPr>
              <a:t>iambic pentameter </a:t>
            </a:r>
            <a:r>
              <a:rPr lang="en-US" dirty="0" smtClean="0">
                <a:ea typeface="ＭＳ Ｐゴシック" pitchFamily="-103" charset="-128"/>
              </a:rPr>
              <a:t>(unstressed, stressed)</a:t>
            </a:r>
          </a:p>
          <a:p>
            <a:pPr lvl="2" eaLnBrk="1" hangingPunct="1"/>
            <a:r>
              <a:rPr lang="en-US" dirty="0" smtClean="0">
                <a:ea typeface="ＭＳ Ｐゴシック" pitchFamily="-103" charset="-128"/>
                <a:hlinkClick r:id="rId2"/>
              </a:rPr>
              <a:t>All TYPES of different meters</a:t>
            </a:r>
            <a:endParaRPr lang="en-US" dirty="0" smtClean="0">
              <a:ea typeface="ＭＳ Ｐゴシック" pitchFamily="-103" charset="-128"/>
            </a:endParaRPr>
          </a:p>
          <a:p>
            <a:r>
              <a:rPr lang="en-US" sz="2800" dirty="0" smtClean="0"/>
              <a:t>Ex. </a:t>
            </a:r>
            <a:r>
              <a:rPr lang="en-US" sz="2800" i="1" dirty="0" smtClean="0"/>
              <a:t>Romeo and Juliet</a:t>
            </a:r>
          </a:p>
          <a:p>
            <a:pPr>
              <a:buNone/>
            </a:pPr>
            <a:r>
              <a:rPr lang="en-US" sz="2800" dirty="0" smtClean="0"/>
              <a:t>	Two households, both alike in dignity,</a:t>
            </a:r>
          </a:p>
          <a:p>
            <a:pPr>
              <a:buNone/>
            </a:pPr>
            <a:r>
              <a:rPr lang="en-US" sz="2800" dirty="0" smtClean="0"/>
              <a:t>	In fair Verona, where we lay our scene, </a:t>
            </a:r>
          </a:p>
          <a:p>
            <a:pPr>
              <a:buNone/>
            </a:pPr>
            <a:r>
              <a:rPr lang="en-US" sz="2800" dirty="0" smtClean="0"/>
              <a:t>	From ancient grudge break to new mutiny, </a:t>
            </a:r>
          </a:p>
          <a:p>
            <a:pPr>
              <a:buNone/>
            </a:pPr>
            <a:r>
              <a:rPr lang="en-US" sz="2800" dirty="0" smtClean="0"/>
              <a:t>	Where civil blood makes civil hands unclean. </a:t>
            </a:r>
          </a:p>
          <a:p>
            <a:pPr>
              <a:buNone/>
            </a:pPr>
            <a:r>
              <a:rPr lang="en-US" sz="2800" dirty="0" smtClean="0"/>
              <a:t>	From forth the fatal loins of these two foes</a:t>
            </a:r>
          </a:p>
          <a:p>
            <a:pPr>
              <a:buNone/>
            </a:pPr>
            <a:r>
              <a:rPr lang="en-US" sz="2800" dirty="0" smtClean="0"/>
              <a:t>	A pair of star-</a:t>
            </a:r>
            <a:r>
              <a:rPr lang="en-US" sz="2800" dirty="0" err="1" smtClean="0"/>
              <a:t>cross'd</a:t>
            </a:r>
            <a:r>
              <a:rPr lang="en-US" sz="2800" dirty="0" smtClean="0"/>
              <a:t> lovers take their life; </a:t>
            </a:r>
          </a:p>
          <a:p>
            <a:pPr>
              <a:buNone/>
            </a:pPr>
            <a:r>
              <a:rPr lang="en-US" sz="2800" b="1" dirty="0" smtClean="0"/>
              <a:t>	</a:t>
            </a:r>
            <a:endParaRPr lang="en-US" sz="2800" dirty="0" smtClean="0"/>
          </a:p>
          <a:p>
            <a:pPr lvl="2" eaLnBrk="1" hangingPunct="1"/>
            <a:endParaRPr lang="en-US" b="1" dirty="0" smtClean="0">
              <a:ea typeface="ＭＳ Ｐゴシック" pitchFamily="-10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ＭＳ ゴシック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ヒラギノ明朝 Pro W3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84</TotalTime>
  <Words>590</Words>
  <Application>Microsoft Macintosh PowerPoint</Application>
  <PresentationFormat>On-screen Show (4:3)</PresentationFormat>
  <Paragraphs>68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Poetic Devices</vt:lpstr>
      <vt:lpstr>Figurative Language</vt:lpstr>
      <vt:lpstr>Musical devices:  devices that give a poem a melodious quality</vt:lpstr>
      <vt:lpstr>Slide 4</vt:lpstr>
      <vt:lpstr>Slide 5</vt:lpstr>
      <vt:lpstr>Slide 6</vt:lpstr>
      <vt:lpstr>Meter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sitter</dc:creator>
  <cp:lastModifiedBy>sitter</cp:lastModifiedBy>
  <cp:revision>9</cp:revision>
  <dcterms:created xsi:type="dcterms:W3CDTF">2013-09-15T21:11:34Z</dcterms:created>
  <dcterms:modified xsi:type="dcterms:W3CDTF">2013-09-15T21:16:33Z</dcterms:modified>
</cp:coreProperties>
</file>