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s/slide22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8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82" r:id="rId21"/>
    <p:sldId id="276" r:id="rId22"/>
    <p:sldId id="278" r:id="rId23"/>
    <p:sldId id="279" r:id="rId24"/>
    <p:sldId id="280" r:id="rId25"/>
    <p:sldId id="281" r:id="rId26"/>
    <p:sldId id="277" r:id="rId27"/>
    <p:sldId id="27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CC6600"/>
    <a:srgbClr val="006666"/>
    <a:srgbClr val="FFCC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68497-00C6-4EBD-A463-0B2BEEAF947D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1A1AB-1CE5-4C3C-9F08-A32044B7E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43066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429FC-9EB3-43BA-923D-B5D930B927F0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73B40-5F9D-4C0E-99F3-B628F8A45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89144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</a:t>
            </a:r>
            <a:r>
              <a:rPr lang="en-US" i="1" dirty="0" smtClean="0"/>
              <a:t>MLA Handbook for Writers of Research</a:t>
            </a:r>
            <a:r>
              <a:rPr lang="en-US" i="1" baseline="0" dirty="0" smtClean="0"/>
              <a:t> Papers. 7</a:t>
            </a:r>
            <a:r>
              <a:rPr lang="en-US" i="1" baseline="30000" dirty="0" smtClean="0"/>
              <a:t>th</a:t>
            </a:r>
            <a:r>
              <a:rPr lang="en-US" i="1" baseline="0" dirty="0" smtClean="0"/>
              <a:t> ed.</a:t>
            </a:r>
            <a:r>
              <a:rPr lang="en-US" i="0" baseline="0" dirty="0" smtClean="0"/>
              <a:t> New York: Modern Language 	Association of America, 2009.51-60. Print.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78404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4152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Photo: http://www.google.com/imgres?q=mla+works+cited+example+page&amp;hl=en&amp;biw=1280&amp;bih=682&amp;tbm=isch&amp;tbnid=PhthgLjFc2OVPM:&amp;imgrefurl=http://www.wsulibs.wsu.edu/electric/quickguides/docs/mla2.html&amp;docid=bsaV5RDDQTur2M&amp;imgurl=http://www.wsulibs.wsu.edu/electric/quickguides/images/MLA-Article-database.gif&amp;w=550&amp;h=275&amp;ei=l6ObTtjpOKL20gG-1u2xBA&amp;zoom=1&amp;iact=hc&amp;vpx=793&amp;vpy=407&amp;dur=110&amp;hovh=159&amp;hovw=318&amp;tx=160&amp;ty=176&amp;sig=104142471318847162554&amp;page=2&amp;tbnh=89&amp;tbnw=177&amp;start=17&amp;ndsp=18&amp;ved=1t:429,r:10,s:17 </a:t>
            </a:r>
          </a:p>
          <a:p>
            <a:r>
              <a:rPr lang="en-US" dirty="0" smtClean="0"/>
              <a:t>Recovered on October 16,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767949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"Plagiarism and Academic Integrity." MLA Handbook for Writers of Research Papers. 7th ed. New York: Modern Language Association Of America, 2009. 51-60. Print.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066375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"Plagiarism and Academic Integrity." MLA Handbook for Writers of Research Papers. 7th ed. New York: Modern Language Association Of America, 2009. 51-60. Print.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58088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"Plagiarism and Academic Integrity." MLA Handbook for Writers of Research Papers. 7th ed. New York: Modern Language Association Of America, 2009. 51-60. Print.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0746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90382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60663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5652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730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985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10728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47005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56591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3550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32E7AFB-AD49-4A04-96FD-CCA573DFABA2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700" dirty="0" smtClean="0">
                <a:latin typeface="Britannic Bold" pitchFamily="34" charset="0"/>
              </a:rPr>
              <a:t>Plagiarism, Integrity, and the</a:t>
            </a:r>
            <a:r>
              <a:rPr lang="en-US" dirty="0" smtClean="0">
                <a:latin typeface="Britannic Bold" pitchFamily="34" charset="0"/>
              </a:rPr>
              <a:t/>
            </a:r>
            <a:br>
              <a:rPr lang="en-US" dirty="0" smtClean="0">
                <a:latin typeface="Britannic Bold" pitchFamily="34" charset="0"/>
              </a:rPr>
            </a:br>
            <a:r>
              <a:rPr lang="en-US" sz="3600" i="1" dirty="0" err="1" smtClean="0">
                <a:latin typeface="Britannic Bold" pitchFamily="34" charset="0"/>
              </a:rPr>
              <a:t>mla</a:t>
            </a:r>
            <a:r>
              <a:rPr lang="en-US" sz="3600" i="1" dirty="0" smtClean="0">
                <a:latin typeface="Britannic Bold" pitchFamily="34" charset="0"/>
              </a:rPr>
              <a:t> Handbook for writers of research  papers 7</a:t>
            </a:r>
            <a:r>
              <a:rPr lang="en-US" sz="3600" i="1" baseline="30000" dirty="0" smtClean="0">
                <a:latin typeface="Britannic Bold" pitchFamily="34" charset="0"/>
              </a:rPr>
              <a:t>th</a:t>
            </a:r>
            <a:r>
              <a:rPr lang="en-US" sz="3600" i="1" dirty="0" smtClean="0">
                <a:latin typeface="Britannic Bold" pitchFamily="34" charset="0"/>
              </a:rPr>
              <a:t> ed.</a:t>
            </a:r>
            <a:endParaRPr lang="en-US" sz="3600" dirty="0"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027384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2.2</a:t>
            </a:r>
            <a:r>
              <a:rPr lang="en-US" sz="6000" dirty="0" smtClean="0"/>
              <a:t>. Consequences </a:t>
            </a:r>
            <a:r>
              <a:rPr lang="en-US" sz="6000" dirty="0"/>
              <a:t>of Plagiarism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345176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2.2</a:t>
            </a:r>
            <a:r>
              <a:rPr lang="en-US" sz="4000" dirty="0" smtClean="0">
                <a:solidFill>
                  <a:schemeClr val="accent1"/>
                </a:solidFill>
              </a:rPr>
              <a:t>. Consequences </a:t>
            </a:r>
            <a:r>
              <a:rPr lang="en-US" sz="4000" dirty="0">
                <a:solidFill>
                  <a:schemeClr val="accent1"/>
                </a:solidFill>
              </a:rPr>
              <a:t>of </a:t>
            </a:r>
            <a:r>
              <a:rPr lang="en-US" sz="4000" dirty="0" smtClean="0">
                <a:solidFill>
                  <a:schemeClr val="accent1"/>
                </a:solidFill>
              </a:rPr>
              <a:t>Plagiarism…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Students exposed as plagiarists may suffer severe penalties, ranging from </a:t>
            </a:r>
            <a:r>
              <a:rPr lang="en-US" u="sng" dirty="0">
                <a:solidFill>
                  <a:schemeClr val="accent1"/>
                </a:solidFill>
              </a:rPr>
              <a:t>failure</a:t>
            </a:r>
            <a:r>
              <a:rPr lang="en-US" dirty="0"/>
              <a:t> in the assignment or in the course to </a:t>
            </a:r>
            <a:r>
              <a:rPr lang="en-US" u="sng" dirty="0">
                <a:solidFill>
                  <a:schemeClr val="accent1"/>
                </a:solidFill>
              </a:rPr>
              <a:t>expulsion</a:t>
            </a:r>
            <a:r>
              <a:rPr lang="en-US" dirty="0"/>
              <a:t> from school.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9" name="Picture 3" descr="C:\Users\Stacy\AppData\Local\Microsoft\Windows\Temporary Internet Files\Content.IE5\32LQW8VX\MP90040004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3914488" cy="2608639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268465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if I didn’t  mean to plagiarize?</a:t>
            </a:r>
            <a:br>
              <a:rPr lang="en-US" sz="6000" dirty="0" smtClean="0"/>
            </a:br>
            <a:endParaRPr lang="en-US" sz="6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365047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accent1"/>
                </a:solidFill>
              </a:rPr>
              <a:t>2.4</a:t>
            </a:r>
            <a:r>
              <a:rPr lang="en-US" sz="4400" dirty="0" smtClean="0">
                <a:solidFill>
                  <a:schemeClr val="accent1"/>
                </a:solidFill>
              </a:rPr>
              <a:t>. Unintentional </a:t>
            </a:r>
            <a:r>
              <a:rPr lang="en-US" sz="4400" dirty="0">
                <a:solidFill>
                  <a:schemeClr val="accent1"/>
                </a:solidFill>
              </a:rPr>
              <a:t>Plagiarism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purpose of a research paper is to synthesize previous research and scholarship with </a:t>
            </a:r>
            <a:r>
              <a:rPr lang="en-US" dirty="0">
                <a:solidFill>
                  <a:schemeClr val="accent1"/>
                </a:solidFill>
              </a:rPr>
              <a:t>your ideas </a:t>
            </a:r>
            <a:r>
              <a:rPr lang="en-US" dirty="0"/>
              <a:t>on the subject. Therefore, you should feel free to use other persons’ words, facts, and thoughts in your research paper, but </a:t>
            </a:r>
            <a:r>
              <a:rPr lang="en-US" dirty="0">
                <a:solidFill>
                  <a:schemeClr val="accent1"/>
                </a:solidFill>
              </a:rPr>
              <a:t>the material you borrow must not be presented as if it were your own creation. </a:t>
            </a:r>
            <a:endParaRPr lang="en-US" dirty="0"/>
          </a:p>
        </p:txBody>
      </p:sp>
      <p:pic>
        <p:nvPicPr>
          <p:cNvPr id="5123" name="Picture 3" descr="C:\Users\Stacy\AppData\Local\Microsoft\Windows\Temporary Internet Files\Content.IE5\32LQW8VX\MC9002833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91000"/>
            <a:ext cx="2133600" cy="2149739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84142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Document This…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When you write your research paper, remember that </a:t>
            </a:r>
            <a:r>
              <a:rPr lang="en-US" dirty="0">
                <a:solidFill>
                  <a:schemeClr val="accent1"/>
                </a:solidFill>
              </a:rPr>
              <a:t>you must document </a:t>
            </a:r>
            <a:r>
              <a:rPr lang="en-US" b="1" u="sng" dirty="0">
                <a:solidFill>
                  <a:schemeClr val="accent1"/>
                </a:solidFill>
              </a:rPr>
              <a:t>everything</a:t>
            </a:r>
            <a:r>
              <a:rPr lang="en-US" dirty="0">
                <a:solidFill>
                  <a:schemeClr val="accent1"/>
                </a:solidFill>
              </a:rPr>
              <a:t> that you borrow</a:t>
            </a:r>
            <a:r>
              <a:rPr lang="en-US" dirty="0"/>
              <a:t>—not only direct quotations and paraphrases but </a:t>
            </a:r>
            <a:r>
              <a:rPr lang="en-US" b="1" dirty="0"/>
              <a:t>also</a:t>
            </a:r>
            <a:r>
              <a:rPr lang="en-US" dirty="0"/>
              <a:t> information and ideas.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7" name="Picture 3" descr="C:\Users\Stacy\AppData\Local\Microsoft\Windows\Temporary Internet Files\Content.IE5\32LQW8VX\MC90023731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84963" y="3352800"/>
            <a:ext cx="2224348" cy="2903899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87598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When isn’t documentation needed?</a:t>
            </a:r>
            <a:endParaRPr lang="en-US" sz="6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14489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2.6</a:t>
            </a:r>
            <a:r>
              <a:rPr lang="en-US" dirty="0" smtClean="0">
                <a:solidFill>
                  <a:schemeClr val="accent1"/>
                </a:solidFill>
              </a:rPr>
              <a:t>. When </a:t>
            </a:r>
            <a:r>
              <a:rPr lang="en-US" dirty="0">
                <a:solidFill>
                  <a:schemeClr val="accent1"/>
                </a:solidFill>
              </a:rPr>
              <a:t>Documentation Is Not Needed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In general, information and ideas</a:t>
            </a:r>
            <a:r>
              <a:rPr lang="en-US" dirty="0" smtClean="0"/>
              <a:t> that are “common knowledge,” </a:t>
            </a:r>
            <a:r>
              <a:rPr lang="en-US" dirty="0"/>
              <a:t>such as the basic biography of an author or the dates of a historical event, can be used without documentation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While direct quotations and paraphrases are always documented, scholars seldom document proverbs, sayings, and clichés.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in doubt, cite your sources!</a:t>
            </a:r>
          </a:p>
        </p:txBody>
      </p:sp>
      <p:pic>
        <p:nvPicPr>
          <p:cNvPr id="7172" name="Picture 4" descr="C:\Users\Stacy\AppData\Local\Microsoft\Windows\Temporary Internet Files\Content.IE5\837OAL35\MC90004850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221996" cy="13716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191643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are the types of documentation?</a:t>
            </a:r>
            <a:endParaRPr lang="en-US" sz="6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733559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Types of documentation…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Parenthetical Citations</a:t>
            </a:r>
          </a:p>
          <a:p>
            <a:r>
              <a:rPr lang="en-US" sz="4000" dirty="0" smtClean="0"/>
              <a:t>Works Cited Page</a:t>
            </a:r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1028" name="Picture 4" descr="C:\Users\Stacy\AppData\Local\Microsoft\Windows\Temporary Internet Files\Content.IE5\0MX0WSA3\MC90023408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505200"/>
            <a:ext cx="4740087" cy="2362134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787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Parenthetical Citations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MLA documentation style, you acknowledge your sources by keying brief </a:t>
            </a:r>
            <a:r>
              <a:rPr lang="en-US" dirty="0">
                <a:solidFill>
                  <a:schemeClr val="accent1"/>
                </a:solidFill>
              </a:rPr>
              <a:t>parenthetical citations </a:t>
            </a:r>
            <a:r>
              <a:rPr lang="en-US" dirty="0"/>
              <a:t>in your text to </a:t>
            </a:r>
            <a:r>
              <a:rPr lang="en-US" dirty="0">
                <a:solidFill>
                  <a:schemeClr val="accent1"/>
                </a:solidFill>
              </a:rPr>
              <a:t>an alphabetical list of works </a:t>
            </a:r>
            <a:r>
              <a:rPr lang="en-US" dirty="0"/>
              <a:t>that appears </a:t>
            </a:r>
            <a:r>
              <a:rPr lang="en-US" u="sng" dirty="0"/>
              <a:t>at the end of the </a:t>
            </a:r>
            <a:r>
              <a:rPr lang="en-US" u="sng" dirty="0" smtClean="0"/>
              <a:t>paper (Works Cited page)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Ex. : The </a:t>
            </a:r>
            <a:r>
              <a:rPr lang="en-US" dirty="0"/>
              <a:t>aesthetic and ideological orientation of jazz underwent considerable scrutiny in the late 1950s and early 1960s (Anderson 7).</a:t>
            </a:r>
          </a:p>
          <a:p>
            <a:endParaRPr lang="en-US" dirty="0"/>
          </a:p>
          <a:p>
            <a:r>
              <a:rPr lang="en-US" dirty="0"/>
              <a:t>The citation </a:t>
            </a:r>
            <a:r>
              <a:rPr lang="en-US" dirty="0">
                <a:solidFill>
                  <a:schemeClr val="accent1"/>
                </a:solidFill>
              </a:rPr>
              <a:t>“(Anderson 7)”</a:t>
            </a:r>
            <a:r>
              <a:rPr lang="en-US" dirty="0"/>
              <a:t> tells readers that the information in the sentence was derived from page 7 of a work by an author named Anderson. If readers want more information about this source, they can turn to the works-cited list, where, under the name Anderson, they would find the following information.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193024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Britannic Bold" pitchFamily="34" charset="0"/>
              </a:rPr>
              <a:t>My Source…</a:t>
            </a:r>
            <a:endParaRPr lang="en-US" sz="4800" dirty="0">
              <a:latin typeface="Britannic Bold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6200" y="1676400"/>
            <a:ext cx="4419600" cy="44196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/>
            <a:r>
              <a:rPr lang="en-US" dirty="0" smtClean="0"/>
              <a:t>All of the information in this presentation was taken directly from the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i="1" dirty="0" smtClean="0"/>
              <a:t>MLA Handbook for Writers of Research Papers </a:t>
            </a:r>
          </a:p>
          <a:p>
            <a:pPr marL="0" indent="0" algn="ctr">
              <a:buNone/>
            </a:pPr>
            <a:r>
              <a:rPr lang="en-US" i="1" dirty="0" smtClean="0"/>
              <a:t>7</a:t>
            </a:r>
            <a:r>
              <a:rPr lang="en-US" i="1" baseline="30000" dirty="0" smtClean="0"/>
              <a:t>th</a:t>
            </a:r>
            <a:r>
              <a:rPr lang="en-US" i="1" dirty="0" smtClean="0"/>
              <a:t>  Edition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536338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Quote vs. Paraphrase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Direct quote:  Copying word-for-word the exact words of another author</a:t>
            </a:r>
          </a:p>
          <a:p>
            <a:pPr lvl="1"/>
            <a:r>
              <a:rPr lang="en-US" dirty="0" smtClean="0"/>
              <a:t>Direct quotes will be put in quotation marks.</a:t>
            </a:r>
          </a:p>
          <a:p>
            <a:pPr lvl="1"/>
            <a:r>
              <a:rPr lang="en-US" dirty="0" smtClean="0"/>
              <a:t>Citation still needed</a:t>
            </a:r>
          </a:p>
          <a:p>
            <a:pPr lvl="1"/>
            <a:r>
              <a:rPr lang="en-US" i="1" dirty="0" smtClean="0"/>
              <a:t>Ex: In her book on mythology, </a:t>
            </a:r>
            <a:r>
              <a:rPr lang="en-US" i="1" dirty="0" err="1" smtClean="0"/>
              <a:t>Sitte</a:t>
            </a:r>
            <a:r>
              <a:rPr lang="en-US" i="1" dirty="0" smtClean="0"/>
              <a:t> writes “There are many different types of Greek heroes and gods” (768).</a:t>
            </a:r>
          </a:p>
          <a:p>
            <a:endParaRPr lang="en-US" dirty="0" smtClean="0"/>
          </a:p>
          <a:p>
            <a:r>
              <a:rPr lang="en-US" dirty="0" smtClean="0"/>
              <a:t>Paraphrase: To rewrite information in your own words</a:t>
            </a:r>
          </a:p>
          <a:p>
            <a:pPr lvl="1"/>
            <a:r>
              <a:rPr lang="en-US" dirty="0" smtClean="0"/>
              <a:t>No quotation marks</a:t>
            </a:r>
          </a:p>
          <a:p>
            <a:pPr lvl="1"/>
            <a:r>
              <a:rPr lang="en-US" dirty="0" smtClean="0"/>
              <a:t>Citation needed if it is not common knowledge</a:t>
            </a:r>
          </a:p>
          <a:p>
            <a:pPr lvl="1"/>
            <a:r>
              <a:rPr lang="en-US" i="1" dirty="0" smtClean="0"/>
              <a:t>Ex. </a:t>
            </a:r>
            <a:r>
              <a:rPr lang="en-US" i="1" dirty="0" err="1" smtClean="0"/>
              <a:t>Sitte</a:t>
            </a:r>
            <a:r>
              <a:rPr lang="en-US" i="1" dirty="0" smtClean="0"/>
              <a:t> explains that many different kinds of Greek characters exist and teach us different lessons (768). OR</a:t>
            </a:r>
          </a:p>
          <a:p>
            <a:pPr lvl="1"/>
            <a:r>
              <a:rPr lang="en-US" i="1" dirty="0" smtClean="0"/>
              <a:t>Ex. Many different kinds of Greek characters teach us different lessons (</a:t>
            </a:r>
            <a:r>
              <a:rPr lang="en-US" i="1" dirty="0" err="1" smtClean="0"/>
              <a:t>Sitte</a:t>
            </a:r>
            <a:r>
              <a:rPr lang="en-US" i="1" dirty="0" smtClean="0"/>
              <a:t> 768).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Works Cited Page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Anderson</a:t>
            </a:r>
            <a:r>
              <a:rPr lang="en-US" dirty="0"/>
              <a:t>, Iain. </a:t>
            </a:r>
            <a:r>
              <a:rPr lang="en-US" i="1" dirty="0"/>
              <a:t>This Is Our Music: Free Jazz, the </a:t>
            </a:r>
            <a:r>
              <a:rPr lang="en-US" i="1" dirty="0" smtClean="0"/>
              <a:t>	Sixties</a:t>
            </a:r>
            <a:r>
              <a:rPr lang="en-US" i="1" dirty="0"/>
              <a:t>, and American Culture</a:t>
            </a:r>
            <a:r>
              <a:rPr lang="en-US" dirty="0"/>
              <a:t>. Philadelphia: U of </a:t>
            </a:r>
            <a:r>
              <a:rPr lang="en-US" dirty="0" smtClean="0"/>
              <a:t>	Pennsylvania </a:t>
            </a:r>
            <a:r>
              <a:rPr lang="en-US" dirty="0"/>
              <a:t>P, 2007. Print. The Arts and </a:t>
            </a:r>
            <a:r>
              <a:rPr lang="en-US" dirty="0" smtClean="0"/>
              <a:t>	Intellectual </a:t>
            </a:r>
            <a:r>
              <a:rPr lang="en-US" dirty="0"/>
              <a:t>Life in Mod. Amer.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This entry states that the work’s author is Iain Anderson and its title is This Is Our Music: Free Jazz, the Sixties, and American Culture. The remaining information relates, in shortened form, that the work was produced in Philadelphia by the University of Pennsylvania Press in 2007 as a print publication in a book series called The Arts and Intellectual Life in Modern America.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715930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What you really need to know…</a:t>
            </a:r>
            <a:endParaRPr lang="en-US" sz="4400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7467600" cy="3768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995177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Maybe this is what you need to know…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Publication Information</a:t>
            </a:r>
          </a:p>
          <a:p>
            <a:pPr marL="0" indent="0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Piper</a:t>
            </a:r>
            <a:r>
              <a:rPr lang="en-US" dirty="0">
                <a:solidFill>
                  <a:srgbClr val="FF0000"/>
                </a:solidFill>
              </a:rPr>
              <a:t>, Andrew. </a:t>
            </a:r>
            <a:r>
              <a:rPr lang="en-US" dirty="0">
                <a:solidFill>
                  <a:srgbClr val="92D050"/>
                </a:solidFill>
              </a:rPr>
              <a:t>“Rethinking the Print Object: Goethe and </a:t>
            </a:r>
            <a:r>
              <a:rPr lang="en-US" dirty="0" smtClean="0">
                <a:solidFill>
                  <a:srgbClr val="92D050"/>
                </a:solidFill>
              </a:rPr>
              <a:t>	the </a:t>
            </a:r>
            <a:r>
              <a:rPr lang="en-US" dirty="0">
                <a:solidFill>
                  <a:srgbClr val="92D050"/>
                </a:solidFill>
              </a:rPr>
              <a:t>Book of Everything.” </a:t>
            </a:r>
            <a:r>
              <a:rPr lang="en-US" i="1" dirty="0">
                <a:solidFill>
                  <a:srgbClr val="7030A0"/>
                </a:solidFill>
              </a:rPr>
              <a:t>PMLA</a:t>
            </a:r>
            <a:r>
              <a:rPr lang="en-US" dirty="0"/>
              <a:t> </a:t>
            </a:r>
            <a:r>
              <a:rPr lang="en-US" dirty="0">
                <a:solidFill>
                  <a:srgbClr val="FFC000"/>
                </a:solidFill>
              </a:rPr>
              <a:t>121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r>
              <a:rPr lang="en-US" dirty="0">
                <a:solidFill>
                  <a:srgbClr val="006666"/>
                </a:solidFill>
              </a:rPr>
              <a:t>1</a:t>
            </a:r>
            <a:r>
              <a:rPr lang="en-US" dirty="0"/>
              <a:t> </a:t>
            </a:r>
            <a:r>
              <a:rPr lang="en-US" dirty="0">
                <a:solidFill>
                  <a:srgbClr val="00FF00"/>
                </a:solidFill>
              </a:rPr>
              <a:t>(2006)</a:t>
            </a:r>
            <a:r>
              <a:rPr lang="en-US" dirty="0">
                <a:solidFill>
                  <a:srgbClr val="C00000"/>
                </a:solidFill>
              </a:rPr>
              <a:t>:</a:t>
            </a:r>
            <a:r>
              <a:rPr lang="en-US" dirty="0">
                <a:solidFill>
                  <a:srgbClr val="00FF00"/>
                </a:solidFill>
              </a:rPr>
              <a:t> 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B0F0"/>
                </a:solidFill>
              </a:rPr>
              <a:t>124-38</a:t>
            </a:r>
            <a:r>
              <a:rPr lang="en-US" dirty="0">
                <a:solidFill>
                  <a:srgbClr val="C00000"/>
                </a:solidFill>
              </a:rPr>
              <a:t>.</a:t>
            </a:r>
            <a:r>
              <a:rPr lang="en-US" dirty="0">
                <a:solidFill>
                  <a:srgbClr val="CC6600"/>
                </a:solidFill>
              </a:rPr>
              <a:t> </a:t>
            </a:r>
            <a:r>
              <a:rPr lang="en-US" dirty="0"/>
              <a:t>Print</a:t>
            </a:r>
            <a:r>
              <a:rPr lang="en-US" dirty="0">
                <a:solidFill>
                  <a:srgbClr val="C00000"/>
                </a:solidFill>
              </a:rPr>
              <a:t>.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Publication Name: PMLA</a:t>
            </a:r>
          </a:p>
          <a:p>
            <a:pPr marL="0" indent="0">
              <a:buNone/>
            </a:pPr>
            <a:r>
              <a:rPr lang="en-US" sz="1200" dirty="0" smtClean="0"/>
              <a:t>Volume 121</a:t>
            </a:r>
          </a:p>
          <a:p>
            <a:pPr marL="0" indent="0">
              <a:buNone/>
            </a:pPr>
            <a:r>
              <a:rPr lang="en-US" sz="1200" dirty="0" smtClean="0"/>
              <a:t>Issue 1</a:t>
            </a:r>
          </a:p>
          <a:p>
            <a:pPr marL="0" indent="0">
              <a:buNone/>
            </a:pPr>
            <a:r>
              <a:rPr lang="en-US" sz="1200" dirty="0" smtClean="0"/>
              <a:t>2006</a:t>
            </a:r>
          </a:p>
          <a:p>
            <a:pPr marL="0" indent="0">
              <a:buNone/>
            </a:pPr>
            <a:r>
              <a:rPr lang="en-US" sz="1200" dirty="0" smtClean="0"/>
              <a:t>Page 124-38</a:t>
            </a:r>
          </a:p>
          <a:p>
            <a:pPr marL="0" indent="0">
              <a:buNone/>
            </a:pP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39091" y="3886200"/>
            <a:ext cx="5669016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13780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Or was it this???</a:t>
            </a:r>
            <a:endParaRPr lang="en-US" sz="4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C00000"/>
                </a:solidFill>
              </a:rPr>
              <a:t>Franke</a:t>
            </a:r>
            <a:r>
              <a:rPr lang="en-US" dirty="0">
                <a:solidFill>
                  <a:srgbClr val="C00000"/>
                </a:solidFill>
              </a:rPr>
              <a:t>, Damon</a:t>
            </a:r>
            <a:r>
              <a:rPr lang="en-US" dirty="0"/>
              <a:t>. </a:t>
            </a:r>
            <a:r>
              <a:rPr lang="en-US" i="1" dirty="0">
                <a:solidFill>
                  <a:srgbClr val="00B050"/>
                </a:solidFill>
              </a:rPr>
              <a:t>Modernist Heresies: British Literary </a:t>
            </a:r>
            <a:r>
              <a:rPr lang="en-US" i="1" dirty="0" smtClean="0">
                <a:solidFill>
                  <a:srgbClr val="00B050"/>
                </a:solidFill>
              </a:rPr>
              <a:t>	History</a:t>
            </a:r>
            <a:r>
              <a:rPr lang="en-US" i="1" dirty="0">
                <a:solidFill>
                  <a:srgbClr val="00B050"/>
                </a:solidFill>
              </a:rPr>
              <a:t>, 1883-1924</a:t>
            </a:r>
            <a:r>
              <a:rPr lang="en-US" dirty="0"/>
              <a:t>. </a:t>
            </a:r>
            <a:r>
              <a:rPr lang="en-US" dirty="0">
                <a:solidFill>
                  <a:srgbClr val="00B0F0"/>
                </a:solidFill>
              </a:rPr>
              <a:t>Columbus:</a:t>
            </a:r>
            <a:r>
              <a:rPr lang="en-US" dirty="0"/>
              <a:t> </a:t>
            </a:r>
            <a:r>
              <a:rPr lang="en-US" dirty="0">
                <a:solidFill>
                  <a:srgbClr val="FFC000"/>
                </a:solidFill>
              </a:rPr>
              <a:t>Ohio State UP</a:t>
            </a:r>
            <a:r>
              <a:rPr lang="en-US" dirty="0"/>
              <a:t>, 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7030A0"/>
                </a:solidFill>
              </a:rPr>
              <a:t>2008</a:t>
            </a:r>
            <a:r>
              <a:rPr lang="en-US" dirty="0"/>
              <a:t>. Print.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67000"/>
            <a:ext cx="2867049" cy="371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90514"/>
            <a:ext cx="34956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55391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Maybe this???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Eaves, Morris, Robert </a:t>
            </a:r>
            <a:r>
              <a:rPr lang="en-US" dirty="0" err="1">
                <a:solidFill>
                  <a:srgbClr val="00B050"/>
                </a:solidFill>
              </a:rPr>
              <a:t>Essick</a:t>
            </a:r>
            <a:r>
              <a:rPr lang="en-US" dirty="0">
                <a:solidFill>
                  <a:srgbClr val="00B050"/>
                </a:solidFill>
              </a:rPr>
              <a:t>, and Joseph </a:t>
            </a:r>
            <a:r>
              <a:rPr lang="en-US" dirty="0" err="1">
                <a:solidFill>
                  <a:srgbClr val="00B050"/>
                </a:solidFill>
              </a:rPr>
              <a:t>Viscomi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eds</a:t>
            </a:r>
            <a:r>
              <a:rPr lang="en-US" dirty="0"/>
              <a:t>. </a:t>
            </a:r>
            <a:r>
              <a:rPr lang="en-US" dirty="0" smtClean="0"/>
              <a:t>	</a:t>
            </a:r>
            <a:r>
              <a:rPr lang="en-US" i="1" dirty="0" smtClean="0">
                <a:solidFill>
                  <a:srgbClr val="FF0000"/>
                </a:solidFill>
              </a:rPr>
              <a:t>The </a:t>
            </a:r>
            <a:r>
              <a:rPr lang="en-US" i="1" dirty="0">
                <a:solidFill>
                  <a:srgbClr val="FF0000"/>
                </a:solidFill>
              </a:rPr>
              <a:t>William Blake Archive</a:t>
            </a:r>
            <a:r>
              <a:rPr lang="en-US" dirty="0"/>
              <a:t>. </a:t>
            </a:r>
            <a:r>
              <a:rPr lang="en-US" dirty="0">
                <a:solidFill>
                  <a:srgbClr val="7030A0"/>
                </a:solidFill>
              </a:rPr>
              <a:t>Lib. of Cong</a:t>
            </a:r>
            <a:r>
              <a:rPr lang="en-US" dirty="0"/>
              <a:t>., </a:t>
            </a:r>
            <a:r>
              <a:rPr lang="en-US" dirty="0">
                <a:solidFill>
                  <a:srgbClr val="FFC000"/>
                </a:solidFill>
              </a:rPr>
              <a:t>28 </a:t>
            </a:r>
            <a:r>
              <a:rPr lang="en-US" dirty="0" smtClean="0">
                <a:solidFill>
                  <a:srgbClr val="FFC000"/>
                </a:solidFill>
              </a:rPr>
              <a:t>	Sept</a:t>
            </a:r>
            <a:r>
              <a:rPr lang="en-US" dirty="0">
                <a:solidFill>
                  <a:srgbClr val="FFC000"/>
                </a:solidFill>
              </a:rPr>
              <a:t>. 2007</a:t>
            </a:r>
            <a:r>
              <a:rPr lang="en-US" dirty="0"/>
              <a:t>. 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Web</a:t>
            </a:r>
            <a:r>
              <a:rPr lang="en-US" dirty="0"/>
              <a:t>. </a:t>
            </a:r>
            <a:r>
              <a:rPr lang="en-US" dirty="0">
                <a:solidFill>
                  <a:srgbClr val="00FF00"/>
                </a:solidFill>
              </a:rPr>
              <a:t>20 Nov. 2007</a:t>
            </a:r>
            <a:r>
              <a:rPr lang="en-US" dirty="0"/>
              <a:t>. </a:t>
            </a:r>
            <a:r>
              <a:rPr lang="en-US" dirty="0" smtClean="0"/>
              <a:t>	&lt;</a:t>
            </a:r>
            <a:r>
              <a:rPr lang="en-US" dirty="0"/>
              <a:t>http://www.blakearchive.org/blake/&gt;.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01078"/>
            <a:ext cx="3657600" cy="33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091195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REMEMBER…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When in doubt</a:t>
            </a:r>
          </a:p>
          <a:p>
            <a:r>
              <a:rPr lang="en-US" sz="8000" dirty="0" smtClean="0"/>
              <a:t>Cite it out!</a:t>
            </a:r>
            <a:endParaRPr lang="en-US" sz="8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001570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The End</a:t>
            </a:r>
            <a:endParaRPr lang="en-US" sz="9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to be extremely clear…</a:t>
            </a:r>
          </a:p>
          <a:p>
            <a:r>
              <a:rPr lang="en-US" dirty="0" smtClean="0"/>
              <a:t>All information was taken from the </a:t>
            </a:r>
          </a:p>
          <a:p>
            <a:r>
              <a:rPr lang="en-US" i="1" dirty="0" smtClean="0"/>
              <a:t>MLA Handbook for Writers of Research 7</a:t>
            </a:r>
            <a:r>
              <a:rPr lang="en-US" i="1" baseline="30000" dirty="0" smtClean="0"/>
              <a:t>th</a:t>
            </a:r>
            <a:r>
              <a:rPr lang="en-US" i="1" dirty="0" smtClean="0"/>
              <a:t> ed.</a:t>
            </a:r>
            <a:endParaRPr lang="en-US" i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29392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What is Plagiarism?</a:t>
            </a:r>
            <a:endParaRPr lang="en-US" sz="8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748362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accent1"/>
                </a:solidFill>
              </a:rPr>
              <a:t>2.1</a:t>
            </a:r>
            <a:r>
              <a:rPr lang="en-US" sz="4400" dirty="0" smtClean="0">
                <a:solidFill>
                  <a:schemeClr val="accent1"/>
                </a:solidFill>
              </a:rPr>
              <a:t>. Definition </a:t>
            </a:r>
            <a:r>
              <a:rPr lang="en-US" sz="4400" dirty="0">
                <a:solidFill>
                  <a:schemeClr val="accent1"/>
                </a:solidFill>
              </a:rPr>
              <a:t>of Plagiarism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                           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 Derived </a:t>
            </a:r>
            <a:r>
              <a:rPr lang="en-US" dirty="0"/>
              <a:t>from the Latin word </a:t>
            </a:r>
            <a:r>
              <a:rPr lang="en-US" dirty="0" err="1" smtClean="0">
                <a:solidFill>
                  <a:schemeClr val="accent1"/>
                </a:solidFill>
              </a:rPr>
              <a:t>plagiarius</a:t>
            </a:r>
            <a:endParaRPr lang="en-US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                          (“</a:t>
            </a:r>
            <a:r>
              <a:rPr lang="en-US" dirty="0"/>
              <a:t>kidnapper”), to plagiarize </a:t>
            </a:r>
            <a:r>
              <a:rPr lang="en-US" dirty="0" smtClean="0"/>
              <a:t>means… </a:t>
            </a:r>
          </a:p>
          <a:p>
            <a:pPr marL="0" indent="0" algn="ctr">
              <a:buNone/>
            </a:pPr>
            <a:endParaRPr lang="en-US" sz="3200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US" sz="32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“</a:t>
            </a:r>
            <a:r>
              <a:rPr lang="en-US" sz="3200" dirty="0">
                <a:solidFill>
                  <a:schemeClr val="accent1"/>
                </a:solidFill>
              </a:rPr>
              <a:t>to commit literary theft”</a:t>
            </a:r>
            <a:r>
              <a:rPr lang="en-US" sz="3200" dirty="0"/>
              <a:t>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dirty="0" smtClean="0"/>
              <a:t>and </a:t>
            </a:r>
            <a:r>
              <a:rPr lang="en-US" dirty="0"/>
              <a:t>to </a:t>
            </a:r>
            <a:endParaRPr lang="en-US" dirty="0" smtClean="0"/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“</a:t>
            </a:r>
            <a:r>
              <a:rPr lang="en-US" sz="3200" dirty="0">
                <a:solidFill>
                  <a:schemeClr val="accent1"/>
                </a:solidFill>
              </a:rPr>
              <a:t>present </a:t>
            </a:r>
            <a:r>
              <a:rPr lang="en-US" sz="3200" dirty="0" smtClean="0">
                <a:solidFill>
                  <a:schemeClr val="accent1"/>
                </a:solidFill>
              </a:rPr>
              <a:t>it as a new </a:t>
            </a:r>
            <a:r>
              <a:rPr lang="en-US" sz="3200" dirty="0">
                <a:solidFill>
                  <a:schemeClr val="accent1"/>
                </a:solidFill>
              </a:rPr>
              <a:t>and </a:t>
            </a:r>
            <a:r>
              <a:rPr lang="en-US" sz="3200" dirty="0" smtClean="0">
                <a:solidFill>
                  <a:schemeClr val="accent1"/>
                </a:solidFill>
              </a:rPr>
              <a:t>original </a:t>
            </a:r>
            <a:r>
              <a:rPr lang="en-US" sz="3200" dirty="0">
                <a:solidFill>
                  <a:schemeClr val="accent1"/>
                </a:solidFill>
              </a:rPr>
              <a:t>idea or product derived from an existing source” </a:t>
            </a:r>
            <a:endParaRPr lang="en-US" sz="3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1600" dirty="0" smtClean="0"/>
              <a:t>(Merriam-Webster’s </a:t>
            </a:r>
            <a:r>
              <a:rPr lang="en-US" sz="1600" dirty="0"/>
              <a:t>Collegiate Dictionary [11th ed.; 2003; print]). </a:t>
            </a:r>
          </a:p>
        </p:txBody>
      </p:sp>
      <p:pic>
        <p:nvPicPr>
          <p:cNvPr id="1026" name="Picture 2" descr="C:\Users\Stacy\AppData\Local\Microsoft\Windows\Temporary Internet Files\Content.IE5\0MX0WSA3\MC90003456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1"/>
            <a:ext cx="1828800" cy="162144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46203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Plagiarism: The </a:t>
            </a:r>
            <a:r>
              <a:rPr lang="en-US" sz="7200" dirty="0"/>
              <a:t>two kinds of </a:t>
            </a:r>
            <a:r>
              <a:rPr lang="en-US" sz="7200" dirty="0" smtClean="0"/>
              <a:t>wrongs </a:t>
            </a:r>
            <a:endParaRPr lang="en-US" sz="72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003383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The First </a:t>
            </a:r>
            <a:r>
              <a:rPr lang="en-US" sz="4400" dirty="0">
                <a:solidFill>
                  <a:schemeClr val="accent1"/>
                </a:solidFill>
              </a:rPr>
              <a:t>K</a:t>
            </a:r>
            <a:r>
              <a:rPr lang="en-US" sz="4400" dirty="0" smtClean="0">
                <a:solidFill>
                  <a:schemeClr val="accent1"/>
                </a:solidFill>
              </a:rPr>
              <a:t>ind of Plagiarism…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Using another person’s ideas, information, or expressions without acknowledging that person’s work constitutes </a:t>
            </a:r>
            <a:r>
              <a:rPr lang="en-US" sz="3600" dirty="0" smtClean="0"/>
              <a:t>intellectual </a:t>
            </a:r>
            <a:r>
              <a:rPr lang="en-US" sz="3600" dirty="0"/>
              <a:t>theft. </a:t>
            </a:r>
          </a:p>
        </p:txBody>
      </p:sp>
      <p:pic>
        <p:nvPicPr>
          <p:cNvPr id="2050" name="Picture 2" descr="C:\Users\Stacy\AppData\Local\Microsoft\Windows\Temporary Internet Files\Content.IE5\32LQW8VX\MC90023302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971801" y="4038600"/>
            <a:ext cx="2438400" cy="2477237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969251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would be an example of this type of plagiarism?</a:t>
            </a:r>
            <a:endParaRPr lang="en-US" sz="6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78381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The </a:t>
            </a:r>
            <a:r>
              <a:rPr lang="en-US" sz="4000" dirty="0" smtClean="0">
                <a:solidFill>
                  <a:schemeClr val="accent1"/>
                </a:solidFill>
              </a:rPr>
              <a:t>Second </a:t>
            </a:r>
            <a:r>
              <a:rPr lang="en-US" sz="4000" dirty="0">
                <a:solidFill>
                  <a:schemeClr val="accent1"/>
                </a:solidFill>
              </a:rPr>
              <a:t>Kind of Plagiarism…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Passing off another person’s ideas, information, or expressions as your own to get a better grade or gain some other advantage constitutes </a:t>
            </a:r>
            <a:r>
              <a:rPr lang="en-US" sz="3600" dirty="0" smtClean="0"/>
              <a:t>fraud</a:t>
            </a:r>
            <a:r>
              <a:rPr lang="en-US" sz="3600" dirty="0"/>
              <a:t>. </a:t>
            </a:r>
            <a:endParaRPr lang="en-US" sz="36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3074" name="Picture 2" descr="C:\Users\Stacy\AppData\Local\Microsoft\Windows\Temporary Internet Files\Content.IE5\JIJBGH1R\MC90028197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964577"/>
            <a:ext cx="2445839" cy="2316785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147159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would be an example of this type of plagiarism?</a:t>
            </a:r>
            <a:endParaRPr lang="en-US" sz="6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888337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407</TotalTime>
  <Words>1710</Words>
  <Application>Microsoft Macintosh PowerPoint</Application>
  <PresentationFormat>On-screen Show (4:3)</PresentationFormat>
  <Paragraphs>122</Paragraphs>
  <Slides>27</Slides>
  <Notes>15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Oriel</vt:lpstr>
      <vt:lpstr>Plagiarism, Integrity, and the mla Handbook for writers of research  papers 7th ed.</vt:lpstr>
      <vt:lpstr>My Source…</vt:lpstr>
      <vt:lpstr>What is Plagiarism?</vt:lpstr>
      <vt:lpstr>2.1. Definition of Plagiarism</vt:lpstr>
      <vt:lpstr>Plagiarism: The two kinds of wrongs </vt:lpstr>
      <vt:lpstr>The First Kind of Plagiarism…</vt:lpstr>
      <vt:lpstr>What would be an example of this type of plagiarism?</vt:lpstr>
      <vt:lpstr>The Second Kind of Plagiarism…</vt:lpstr>
      <vt:lpstr>What would be an example of this type of plagiarism?</vt:lpstr>
      <vt:lpstr>2.2. Consequences of Plagiarism</vt:lpstr>
      <vt:lpstr>2.2. Consequences of Plagiarism…</vt:lpstr>
      <vt:lpstr>What if I didn’t  mean to plagiarize? </vt:lpstr>
      <vt:lpstr>2.4. Unintentional Plagiarism</vt:lpstr>
      <vt:lpstr>Document This…</vt:lpstr>
      <vt:lpstr>When isn’t documentation needed?</vt:lpstr>
      <vt:lpstr>2.6. When Documentation Is Not Needed</vt:lpstr>
      <vt:lpstr>What are the types of documentation?</vt:lpstr>
      <vt:lpstr>Types of documentation…</vt:lpstr>
      <vt:lpstr>Parenthetical Citations</vt:lpstr>
      <vt:lpstr>Direct Quote vs. Paraphrase</vt:lpstr>
      <vt:lpstr>Works Cited Page</vt:lpstr>
      <vt:lpstr>What you really need to know…</vt:lpstr>
      <vt:lpstr>Maybe this is what you need to know…</vt:lpstr>
      <vt:lpstr>Or was it this???</vt:lpstr>
      <vt:lpstr>Maybe this???</vt:lpstr>
      <vt:lpstr>REMEMBER…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Plagiarism, Integrity, and</dc:title>
  <dc:creator>Stacy</dc:creator>
  <cp:lastModifiedBy>sitter</cp:lastModifiedBy>
  <cp:revision>28</cp:revision>
  <cp:lastPrinted>2011-10-18T01:00:03Z</cp:lastPrinted>
  <dcterms:created xsi:type="dcterms:W3CDTF">2012-12-18T14:28:28Z</dcterms:created>
  <dcterms:modified xsi:type="dcterms:W3CDTF">2012-12-18T15:12:53Z</dcterms:modified>
</cp:coreProperties>
</file>