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9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59" r:id="rId4"/>
    <p:sldId id="260" r:id="rId5"/>
    <p:sldId id="262" r:id="rId6"/>
    <p:sldId id="261" r:id="rId7"/>
    <p:sldId id="268" r:id="rId8"/>
    <p:sldId id="269" r:id="rId9"/>
    <p:sldId id="271" r:id="rId10"/>
    <p:sldId id="272" r:id="rId11"/>
    <p:sldId id="275" r:id="rId12"/>
    <p:sldId id="282" r:id="rId13"/>
    <p:sldId id="270" r:id="rId14"/>
    <p:sldId id="27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  <a:srgbClr val="CC6600"/>
    <a:srgbClr val="006666"/>
    <a:srgbClr val="FFCC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68497-00C6-4EBD-A463-0B2BEEAF947D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1A1AB-1CE5-4C3C-9F08-A32044B7EE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43066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3429FC-9EB3-43BA-923D-B5D930B927F0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73B40-5F9D-4C0E-99F3-B628F8A458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89144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60663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730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5652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10728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47005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56591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Gibaldi</a:t>
            </a:r>
            <a:r>
              <a:rPr lang="en-US" dirty="0" smtClean="0"/>
              <a:t>, Joseph. “Plagiarism and Academic Integrity.” MLA Handbook for Writers of Research Papers. 7th ed. New 	York: Modern Language 	Association of America, 2009.51-60. Print.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3B40-5F9D-4C0E-99F3-B628F8A4583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23550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32E7AFB-AD49-4A04-96FD-CCA573DFABA2}" type="datetimeFigureOut">
              <a:rPr lang="en-US" smtClean="0"/>
              <a:pPr/>
              <a:t>4/16/13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0C7A41D-BCB3-4039-884C-FECC3B76C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429000"/>
          </a:xfrm>
        </p:spPr>
        <p:txBody>
          <a:bodyPr>
            <a:normAutofit/>
          </a:bodyPr>
          <a:lstStyle/>
          <a:p>
            <a:r>
              <a:rPr lang="en-US" sz="6700" dirty="0" smtClean="0">
                <a:latin typeface="Britannic Bold" pitchFamily="34" charset="0"/>
              </a:rPr>
              <a:t>Plagiarism and Citation</a:t>
            </a:r>
            <a:r>
              <a:rPr lang="en-US" dirty="0" smtClean="0">
                <a:latin typeface="Britannic Bold" pitchFamily="34" charset="0"/>
              </a:rPr>
              <a:t/>
            </a:r>
            <a:br>
              <a:rPr lang="en-US" dirty="0" smtClean="0">
                <a:latin typeface="Britannic Bold" pitchFamily="34" charset="0"/>
              </a:rPr>
            </a:br>
            <a:endParaRPr lang="en-US" sz="3600" dirty="0">
              <a:latin typeface="Britannic Bold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027384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What are the types of documentation?</a:t>
            </a:r>
            <a:endParaRPr lang="en-US" sz="6000" dirty="0"/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228600" y="2743200"/>
            <a:ext cx="8503920" cy="304495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 Citations (aka Parenthetical Citations or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en-US" sz="4000" dirty="0" smtClean="0"/>
              <a:t> 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in-text citations)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 Cited Page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733559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Parenthetical Citations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 MLA documentation style, you acknowledge your sources by keying brief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internal citations </a:t>
            </a:r>
            <a:r>
              <a:rPr lang="en-US" dirty="0"/>
              <a:t>in your text to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your alphabetical Works Cited page.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Ex. : The </a:t>
            </a:r>
            <a:r>
              <a:rPr lang="en-US" dirty="0"/>
              <a:t>aesthetic and ideological orientation of jazz underwent considerable scrutiny in the late 1950s and early 1960s (Anderson 7).</a:t>
            </a:r>
          </a:p>
          <a:p>
            <a:endParaRPr lang="en-US" dirty="0"/>
          </a:p>
          <a:p>
            <a:pPr lvl="1"/>
            <a:r>
              <a:rPr lang="en-US" dirty="0"/>
              <a:t>The citation </a:t>
            </a:r>
            <a:r>
              <a:rPr lang="en-US" dirty="0">
                <a:solidFill>
                  <a:schemeClr val="accent1"/>
                </a:solidFill>
              </a:rPr>
              <a:t>“(Anderson 7)”</a:t>
            </a:r>
            <a:r>
              <a:rPr lang="en-US" dirty="0"/>
              <a:t> tells readers that the information in the sentence was derived from page 7 of a work by an author named Anderson. If readers want more information about this source, they can turn to the works-cited list, where, under the name Anderson, they would find the following information.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193024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Direct Quote vs. Paraphrase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Direct quote:  Copying word-for-word the exact words of another author</a:t>
            </a:r>
          </a:p>
          <a:p>
            <a:pPr lvl="1"/>
            <a:r>
              <a:rPr lang="en-US" dirty="0" smtClean="0"/>
              <a:t>Direct quotes will be put in quotation marks.</a:t>
            </a:r>
          </a:p>
          <a:p>
            <a:pPr lvl="1"/>
            <a:r>
              <a:rPr lang="en-US" dirty="0" smtClean="0"/>
              <a:t>Citation still needed</a:t>
            </a:r>
          </a:p>
          <a:p>
            <a:pPr lvl="1"/>
            <a:r>
              <a:rPr lang="en-US" i="1" dirty="0" smtClean="0"/>
              <a:t>Ex: In her book on mythology, </a:t>
            </a:r>
            <a:r>
              <a:rPr lang="en-US" i="1" dirty="0" err="1" smtClean="0"/>
              <a:t>Sitte</a:t>
            </a:r>
            <a:r>
              <a:rPr lang="en-US" i="1" dirty="0" smtClean="0"/>
              <a:t> writes “There are many different types of Greek heroes and gods” (768).</a:t>
            </a:r>
          </a:p>
          <a:p>
            <a:endParaRPr lang="en-US" dirty="0" smtClean="0"/>
          </a:p>
          <a:p>
            <a:r>
              <a:rPr lang="en-US" dirty="0" smtClean="0"/>
              <a:t>Paraphrase: To rewrite information in your own words</a:t>
            </a:r>
          </a:p>
          <a:p>
            <a:pPr lvl="1"/>
            <a:r>
              <a:rPr lang="en-US" dirty="0" smtClean="0"/>
              <a:t>No quotation marks</a:t>
            </a:r>
          </a:p>
          <a:p>
            <a:pPr lvl="1"/>
            <a:r>
              <a:rPr lang="en-US" dirty="0" smtClean="0"/>
              <a:t>Citation needed if it is not common knowledge</a:t>
            </a:r>
          </a:p>
          <a:p>
            <a:pPr lvl="1"/>
            <a:r>
              <a:rPr lang="en-US" i="1" dirty="0" smtClean="0"/>
              <a:t>Ex. </a:t>
            </a:r>
            <a:r>
              <a:rPr lang="en-US" i="1" dirty="0" err="1" smtClean="0"/>
              <a:t>Sitte</a:t>
            </a:r>
            <a:r>
              <a:rPr lang="en-US" i="1" dirty="0" smtClean="0"/>
              <a:t> explains that many different kinds of Greek characters exist and teach us different lessons (768). OR</a:t>
            </a:r>
          </a:p>
          <a:p>
            <a:pPr lvl="1"/>
            <a:r>
              <a:rPr lang="en-US" i="1" dirty="0" smtClean="0"/>
              <a:t>Ex. Many different kinds of Greek characters teach us different lessons (</a:t>
            </a:r>
            <a:r>
              <a:rPr lang="en-US" i="1" dirty="0" err="1" smtClean="0"/>
              <a:t>Sitte</a:t>
            </a:r>
            <a:r>
              <a:rPr lang="en-US" i="1" dirty="0" smtClean="0"/>
              <a:t> 768).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2" y="533400"/>
            <a:ext cx="7888287" cy="1905000"/>
          </a:xfrm>
        </p:spPr>
        <p:txBody>
          <a:bodyPr>
            <a:noAutofit/>
          </a:bodyPr>
          <a:lstStyle/>
          <a:p>
            <a:r>
              <a:rPr lang="en-US" sz="6000" dirty="0" smtClean="0"/>
              <a:t>More Examples of Internal Citations</a:t>
            </a:r>
            <a:endParaRPr lang="en-US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667000"/>
            <a:ext cx="77724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Direct Quote</a:t>
            </a:r>
            <a:r>
              <a:rPr lang="en-US" dirty="0" smtClean="0"/>
              <a:t>: A</a:t>
            </a:r>
            <a:r>
              <a:rPr lang="en-US" dirty="0" smtClean="0"/>
              <a:t>ccording to the account in Mythology: Timeless Tales of Greek Gods and Goddess, Hades</a:t>
            </a:r>
            <a:r>
              <a:rPr lang="en-US" dirty="0" smtClean="0"/>
              <a:t> is the “god of the underworld and his symbol is the helm of darkness” (</a:t>
            </a:r>
            <a:r>
              <a:rPr lang="en-US" dirty="0" smtClean="0"/>
              <a:t>Hamilton 18).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**List up to 3 authors (Hamilton, Miller, and </a:t>
            </a:r>
            <a:r>
              <a:rPr lang="en-US" dirty="0" err="1" smtClean="0"/>
              <a:t>Sitte</a:t>
            </a:r>
            <a:r>
              <a:rPr lang="en-US" dirty="0" smtClean="0"/>
              <a:t> 72). </a:t>
            </a:r>
          </a:p>
          <a:p>
            <a:r>
              <a:rPr lang="en-US" dirty="0" smtClean="0"/>
              <a:t>**If more than 3 authors, use (Hamilton et. al 64).</a:t>
            </a:r>
          </a:p>
          <a:p>
            <a:endParaRPr lang="en-US" dirty="0" smtClean="0"/>
          </a:p>
          <a:p>
            <a:r>
              <a:rPr lang="en-US" b="1" dirty="0" smtClean="0"/>
              <a:t>Paraphrase</a:t>
            </a:r>
            <a:r>
              <a:rPr lang="en-US" dirty="0" smtClean="0"/>
              <a:t>: Darkness symbolizes the death and destruction of the underworld, and so Hades is known by the darkness (Hamilton 18).</a:t>
            </a:r>
          </a:p>
          <a:p>
            <a:endParaRPr lang="en-US" dirty="0" smtClean="0"/>
          </a:p>
          <a:p>
            <a:r>
              <a:rPr lang="en-US" b="1" dirty="0" smtClean="0"/>
              <a:t>If no author, use key word from title: </a:t>
            </a:r>
            <a:r>
              <a:rPr lang="en-US" dirty="0" smtClean="0"/>
              <a:t>“The god of the underworld is Hades” (Mythology: Timeless Tales”18).</a:t>
            </a:r>
            <a:endParaRPr lang="en-US" b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814489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REMEMBER…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When in doubt</a:t>
            </a:r>
          </a:p>
          <a:p>
            <a:r>
              <a:rPr lang="en-US" sz="8000" dirty="0" smtClean="0"/>
              <a:t>Cite it out!</a:t>
            </a:r>
            <a:endParaRPr lang="en-US" sz="8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001570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5410200"/>
          </a:xfrm>
        </p:spPr>
        <p:txBody>
          <a:bodyPr>
            <a:noAutofit/>
          </a:bodyPr>
          <a:lstStyle/>
          <a:p>
            <a:r>
              <a:rPr lang="en-US" sz="5000" dirty="0" err="1" smtClean="0"/>
              <a:t>f</a:t>
            </a:r>
            <a:endParaRPr lang="en-US" sz="5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57400"/>
            <a:ext cx="7772400" cy="3429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Britannic Bold" pitchFamily="34" charset="0"/>
                <a:ea typeface="+mj-ea"/>
                <a:cs typeface="+mj-cs"/>
              </a:rPr>
              <a:t>What is plagiarism?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Britannic Bold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748362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 </a:t>
            </a:r>
            <a:r>
              <a:rPr lang="en-US" sz="4400" dirty="0" smtClean="0">
                <a:solidFill>
                  <a:schemeClr val="accent1"/>
                </a:solidFill>
              </a:rPr>
              <a:t>Definition </a:t>
            </a:r>
            <a:r>
              <a:rPr lang="en-US" sz="4400" dirty="0">
                <a:solidFill>
                  <a:schemeClr val="accent1"/>
                </a:solidFill>
              </a:rPr>
              <a:t>of Plagiarism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                            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  Derived </a:t>
            </a:r>
            <a:r>
              <a:rPr lang="en-US" dirty="0"/>
              <a:t>from the Latin word </a:t>
            </a:r>
            <a:r>
              <a:rPr lang="en-US" dirty="0" err="1" smtClean="0">
                <a:solidFill>
                  <a:schemeClr val="accent1"/>
                </a:solidFill>
              </a:rPr>
              <a:t>plagiarius</a:t>
            </a:r>
            <a:endParaRPr lang="en-US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dirty="0" smtClean="0"/>
              <a:t>                             (“</a:t>
            </a:r>
            <a:r>
              <a:rPr lang="en-US" dirty="0"/>
              <a:t>kidnapper”), to plagiarize </a:t>
            </a:r>
            <a:r>
              <a:rPr lang="en-US" dirty="0" smtClean="0"/>
              <a:t>means… </a:t>
            </a:r>
          </a:p>
          <a:p>
            <a:pPr marL="0" indent="0" algn="ctr">
              <a:buNone/>
            </a:pPr>
            <a:endParaRPr lang="en-US" sz="3200" dirty="0" smtClean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en-US" sz="32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“</a:t>
            </a:r>
            <a:r>
              <a:rPr lang="en-US" sz="3200" dirty="0">
                <a:solidFill>
                  <a:schemeClr val="accent1"/>
                </a:solidFill>
              </a:rPr>
              <a:t>to commit literary theft”</a:t>
            </a:r>
            <a:r>
              <a:rPr lang="en-US" sz="3200" dirty="0"/>
              <a:t>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dirty="0" smtClean="0"/>
              <a:t>and </a:t>
            </a:r>
            <a:r>
              <a:rPr lang="en-US" dirty="0"/>
              <a:t>to </a:t>
            </a:r>
            <a:endParaRPr lang="en-US" dirty="0" smtClean="0"/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“</a:t>
            </a:r>
            <a:r>
              <a:rPr lang="en-US" sz="3200" dirty="0">
                <a:solidFill>
                  <a:schemeClr val="accent1"/>
                </a:solidFill>
              </a:rPr>
              <a:t>present </a:t>
            </a:r>
            <a:r>
              <a:rPr lang="en-US" sz="3200" dirty="0" smtClean="0">
                <a:solidFill>
                  <a:schemeClr val="accent1"/>
                </a:solidFill>
              </a:rPr>
              <a:t>it as a new </a:t>
            </a:r>
            <a:r>
              <a:rPr lang="en-US" sz="3200" dirty="0">
                <a:solidFill>
                  <a:schemeClr val="accent1"/>
                </a:solidFill>
              </a:rPr>
              <a:t>and </a:t>
            </a:r>
            <a:r>
              <a:rPr lang="en-US" sz="3200" dirty="0" smtClean="0">
                <a:solidFill>
                  <a:schemeClr val="accent1"/>
                </a:solidFill>
              </a:rPr>
              <a:t>original </a:t>
            </a:r>
            <a:r>
              <a:rPr lang="en-US" sz="3200" dirty="0">
                <a:solidFill>
                  <a:schemeClr val="accent1"/>
                </a:solidFill>
              </a:rPr>
              <a:t>idea or product derived from an existing source” </a:t>
            </a:r>
            <a:endParaRPr lang="en-US" sz="3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1600" dirty="0" smtClean="0"/>
              <a:t>(Merriam-Webster’s </a:t>
            </a:r>
            <a:r>
              <a:rPr lang="en-US" sz="1600" dirty="0"/>
              <a:t>Collegiate Dictionary [11th ed.; 2003; print]). </a:t>
            </a:r>
          </a:p>
        </p:txBody>
      </p:sp>
      <p:pic>
        <p:nvPicPr>
          <p:cNvPr id="1026" name="Picture 2" descr="C:\Users\Stacy\AppData\Local\Microsoft\Windows\Temporary Internet Files\Content.IE5\0MX0WSA3\MC90003456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1"/>
            <a:ext cx="1828800" cy="162144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846203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828800"/>
          </a:xfrm>
        </p:spPr>
        <p:txBody>
          <a:bodyPr>
            <a:noAutofit/>
          </a:bodyPr>
          <a:lstStyle/>
          <a:p>
            <a:r>
              <a:rPr lang="en-US" sz="5000" dirty="0" smtClean="0"/>
              <a:t>Plagiarism: The </a:t>
            </a:r>
            <a:r>
              <a:rPr lang="en-US" sz="5000" dirty="0"/>
              <a:t>two kinds of </a:t>
            </a:r>
            <a:r>
              <a:rPr lang="en-US" sz="5000" dirty="0" smtClean="0"/>
              <a:t>wrongs </a:t>
            </a:r>
            <a:endParaRPr lang="en-US" sz="5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003383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The</a:t>
            </a:r>
            <a:r>
              <a:rPr lang="en-US" sz="4000" dirty="0" smtClean="0">
                <a:solidFill>
                  <a:schemeClr val="accent1"/>
                </a:solidFill>
              </a:rPr>
              <a:t> First Kind </a:t>
            </a:r>
            <a:r>
              <a:rPr lang="en-US" sz="4000" dirty="0">
                <a:solidFill>
                  <a:schemeClr val="accent1"/>
                </a:solidFill>
              </a:rPr>
              <a:t>of Plagiarism…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Intentional</a:t>
            </a:r>
          </a:p>
          <a:p>
            <a:r>
              <a:rPr lang="en-US" sz="3600" dirty="0" smtClean="0"/>
              <a:t>Passing </a:t>
            </a:r>
            <a:r>
              <a:rPr lang="en-US" sz="3600" dirty="0"/>
              <a:t>off another person’s ideas, information, or expressions as your own to get a better grade or gain some other advantage constitutes </a:t>
            </a:r>
            <a:r>
              <a:rPr lang="en-US" sz="3600" dirty="0" smtClean="0"/>
              <a:t>fraud</a:t>
            </a:r>
            <a:r>
              <a:rPr lang="en-US" sz="3600" dirty="0"/>
              <a:t>. </a:t>
            </a:r>
            <a:endParaRPr lang="en-US" sz="3600" dirty="0" smtClean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147159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The</a:t>
            </a:r>
            <a:r>
              <a:rPr lang="en-US" sz="4400" dirty="0" smtClean="0">
                <a:solidFill>
                  <a:schemeClr val="accent1"/>
                </a:solidFill>
              </a:rPr>
              <a:t> Second Kind </a:t>
            </a:r>
            <a:r>
              <a:rPr lang="en-US" sz="4400" dirty="0" smtClean="0">
                <a:solidFill>
                  <a:schemeClr val="accent1"/>
                </a:solidFill>
              </a:rPr>
              <a:t>of Plagiarism…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Unintentional</a:t>
            </a:r>
          </a:p>
          <a:p>
            <a:r>
              <a:rPr lang="en-US" sz="3600" dirty="0" smtClean="0"/>
              <a:t>Using </a:t>
            </a:r>
            <a:r>
              <a:rPr lang="en-US" sz="3600" dirty="0"/>
              <a:t>another person’s ideas, information, or expressions without acknowledging that person’s work constitutes </a:t>
            </a:r>
            <a:r>
              <a:rPr lang="en-US" sz="3600" dirty="0" smtClean="0"/>
              <a:t>intellectual </a:t>
            </a:r>
            <a:r>
              <a:rPr lang="en-US" sz="3600" dirty="0"/>
              <a:t>theft. 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969251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Unintentional </a:t>
            </a:r>
            <a:r>
              <a:rPr lang="en-US" sz="4400" dirty="0">
                <a:solidFill>
                  <a:schemeClr val="accent1"/>
                </a:solidFill>
              </a:rPr>
              <a:t>Plagiarism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purpose of a research paper is to synthesize previous research and scholarship with </a:t>
            </a:r>
            <a:r>
              <a:rPr lang="en-US" dirty="0">
                <a:solidFill>
                  <a:schemeClr val="accent1"/>
                </a:solidFill>
              </a:rPr>
              <a:t>your ideas </a:t>
            </a:r>
            <a:r>
              <a:rPr lang="en-US" dirty="0"/>
              <a:t>on the subject. Therefore, you should feel free to use other persons’ words, facts, and thoughts in your research paper, but </a:t>
            </a:r>
            <a:r>
              <a:rPr lang="en-US" dirty="0">
                <a:solidFill>
                  <a:schemeClr val="accent1"/>
                </a:solidFill>
              </a:rPr>
              <a:t>the material you borrow must not be presented as if it were your own creation. 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684142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accent1"/>
                </a:solidFill>
              </a:rPr>
              <a:t>Document This…</a:t>
            </a:r>
            <a:endParaRPr lang="en-US" sz="4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When you write your research paper, remember that </a:t>
            </a:r>
            <a:r>
              <a:rPr lang="en-US" dirty="0">
                <a:solidFill>
                  <a:schemeClr val="accent1"/>
                </a:solidFill>
              </a:rPr>
              <a:t>you must document </a:t>
            </a:r>
            <a:r>
              <a:rPr lang="en-US" b="1" u="sng" dirty="0">
                <a:solidFill>
                  <a:schemeClr val="accent1"/>
                </a:solidFill>
              </a:rPr>
              <a:t>everything</a:t>
            </a:r>
            <a:r>
              <a:rPr lang="en-US" dirty="0">
                <a:solidFill>
                  <a:schemeClr val="accent1"/>
                </a:solidFill>
              </a:rPr>
              <a:t> that you borrow</a:t>
            </a:r>
            <a:r>
              <a:rPr lang="en-US" dirty="0"/>
              <a:t>—not only direct quotations and paraphrases but </a:t>
            </a:r>
            <a:r>
              <a:rPr lang="en-US" b="1" dirty="0"/>
              <a:t>also</a:t>
            </a:r>
            <a:r>
              <a:rPr lang="en-US" dirty="0"/>
              <a:t> information and ideas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Only cite information that you understand.</a:t>
            </a:r>
          </a:p>
          <a:p>
            <a:r>
              <a:rPr lang="en-US" dirty="0" smtClean="0"/>
              <a:t>Try to cite only </a:t>
            </a:r>
            <a:r>
              <a:rPr lang="en-US" dirty="0" smtClean="0"/>
              <a:t>1-2 sentences at a time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987598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When </a:t>
            </a:r>
            <a:r>
              <a:rPr lang="en-US" dirty="0">
                <a:solidFill>
                  <a:schemeClr val="accent1"/>
                </a:solidFill>
              </a:rPr>
              <a:t>Documentation Is Not Needed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In general, information and ideas</a:t>
            </a:r>
            <a:r>
              <a:rPr lang="en-US" dirty="0" smtClean="0"/>
              <a:t> that are “common knowledge,” </a:t>
            </a:r>
            <a:r>
              <a:rPr lang="en-US" dirty="0"/>
              <a:t>such as the basic biography of an author or the dates of a historical event, can be used without documentation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When in doubt, cite your sources!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191643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3348</TotalTime>
  <Words>975</Words>
  <Application>Microsoft Macintosh PowerPoint</Application>
  <PresentationFormat>On-screen Show (4:3)</PresentationFormat>
  <Paragraphs>85</Paragraphs>
  <Slides>14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Plagiarism and Citation </vt:lpstr>
      <vt:lpstr>f</vt:lpstr>
      <vt:lpstr> Definition of Plagiarism</vt:lpstr>
      <vt:lpstr>Plagiarism: The two kinds of wrongs </vt:lpstr>
      <vt:lpstr>The First Kind of Plagiarism…</vt:lpstr>
      <vt:lpstr>The Second Kind of Plagiarism…</vt:lpstr>
      <vt:lpstr>Unintentional Plagiarism</vt:lpstr>
      <vt:lpstr>Document This…</vt:lpstr>
      <vt:lpstr>When Documentation Is Not Needed</vt:lpstr>
      <vt:lpstr>What are the types of documentation?</vt:lpstr>
      <vt:lpstr>Parenthetical Citations</vt:lpstr>
      <vt:lpstr>Direct Quote vs. Paraphrase</vt:lpstr>
      <vt:lpstr>More Examples of Internal Citations</vt:lpstr>
      <vt:lpstr>REMEMBER…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Plagiarism, Integrity, and</dc:title>
  <dc:creator>Stacy</dc:creator>
  <cp:lastModifiedBy>sitter</cp:lastModifiedBy>
  <cp:revision>31</cp:revision>
  <cp:lastPrinted>2011-10-18T01:00:03Z</cp:lastPrinted>
  <dcterms:created xsi:type="dcterms:W3CDTF">2013-04-16T18:49:30Z</dcterms:created>
  <dcterms:modified xsi:type="dcterms:W3CDTF">2013-04-18T16:49:48Z</dcterms:modified>
</cp:coreProperties>
</file>