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293" r:id="rId1"/>
  </p:sldMasterIdLst>
  <p:sldIdLst>
    <p:sldId id="256" r:id="rId2"/>
    <p:sldId id="257" r:id="rId3"/>
    <p:sldId id="276" r:id="rId4"/>
    <p:sldId id="274" r:id="rId5"/>
    <p:sldId id="258" r:id="rId6"/>
    <p:sldId id="259" r:id="rId7"/>
    <p:sldId id="260" r:id="rId8"/>
    <p:sldId id="261" r:id="rId9"/>
    <p:sldId id="273" r:id="rId10"/>
    <p:sldId id="275" r:id="rId11"/>
    <p:sldId id="278" r:id="rId12"/>
    <p:sldId id="279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3" charset="0"/>
        <a:ea typeface="ＭＳ Ｐゴシック" pitchFamily="-103" charset="-128"/>
        <a:cs typeface="ＭＳ Ｐゴシック" pitchFamily="-103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3" charset="0"/>
        <a:ea typeface="ＭＳ Ｐゴシック" pitchFamily="-103" charset="-128"/>
        <a:cs typeface="ＭＳ Ｐゴシック" pitchFamily="-103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3" charset="0"/>
        <a:ea typeface="ＭＳ Ｐゴシック" pitchFamily="-103" charset="-128"/>
        <a:cs typeface="ＭＳ Ｐゴシック" pitchFamily="-10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3" charset="0"/>
        <a:ea typeface="ＭＳ Ｐゴシック" pitchFamily="-103" charset="-128"/>
        <a:cs typeface="ＭＳ Ｐゴシック" pitchFamily="-10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3" charset="0"/>
        <a:ea typeface="ＭＳ Ｐゴシック" pitchFamily="-103" charset="-128"/>
        <a:cs typeface="ＭＳ Ｐゴシック" pitchFamily="-10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3" charset="0"/>
        <a:ea typeface="ＭＳ Ｐゴシック" pitchFamily="-103" charset="-128"/>
        <a:cs typeface="ＭＳ Ｐゴシック" pitchFamily="-10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3" charset="0"/>
        <a:ea typeface="ＭＳ Ｐゴシック" pitchFamily="-103" charset="-128"/>
        <a:cs typeface="ＭＳ Ｐゴシック" pitchFamily="-10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3" charset="0"/>
        <a:ea typeface="ＭＳ Ｐゴシック" pitchFamily="-103" charset="-128"/>
        <a:cs typeface="ＭＳ Ｐゴシック" pitchFamily="-10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3" charset="0"/>
        <a:ea typeface="ＭＳ Ｐゴシック" pitchFamily="-103" charset="-128"/>
        <a:cs typeface="ＭＳ Ｐゴシック" pitchFamily="-10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252B77-1868-F74C-9123-2FB07482CF3F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DB35B36-3C19-7546-AF4F-06B3B86C24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195812-24BB-2B41-9A41-255599397F16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BFFF8-C869-D44B-AD4D-8DB6483E94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fld id="{0B64217C-5773-B34C-9692-7B90DA83A332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A8CD1A32-666C-1342-9544-8D7527010B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BC1F70-E576-1248-BBE5-A266626E369A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A7237D8-7C9C-314C-83B5-A9AFD914A0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66656C-01F7-2142-9843-A76F85D0FEE0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F44B67B-8AD7-124F-B48D-FF8AC9EA40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3DA0F8DB-69A0-B142-B396-9C28F91B0B0A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45C8C5FD-A9EB-B945-A538-FC113A14C7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fld id="{CBA8A177-AF48-6049-869D-788C2385ECB0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AC832B34-DBEC-F142-B2ED-002F081D19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312139-5704-834A-BA96-8B89A2A2179F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12EC3B-6B7E-7844-B3C2-FB0B340C23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3BBD61-D398-6B47-8D12-10E0308DCA97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95E3764-6837-6142-8530-5EE86C6542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16EB60-B7AB-0343-9846-2A883F51636D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1EB998E-26B5-CF49-84EA-29DF71D6D8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fld id="{19B5300B-AB6F-F340-B92D-EDE365146810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45CD19E7-CE19-344C-B70C-D50BBA0D46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4ED1EE6-1A6C-D54C-9090-12D85F994513}" type="datetime1">
              <a:rPr lang="en-US" smtClean="0"/>
              <a:pPr>
                <a:defRPr/>
              </a:pPr>
              <a:t>9/2/13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6B4F016-EED7-5945-B85C-B0A6ADC675A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4" r:id="rId1"/>
    <p:sldLayoutId id="2147484295" r:id="rId2"/>
    <p:sldLayoutId id="2147484296" r:id="rId3"/>
    <p:sldLayoutId id="2147484297" r:id="rId4"/>
    <p:sldLayoutId id="2147484298" r:id="rId5"/>
    <p:sldLayoutId id="2147484299" r:id="rId6"/>
    <p:sldLayoutId id="2147484300" r:id="rId7"/>
    <p:sldLayoutId id="2147484301" r:id="rId8"/>
    <p:sldLayoutId id="2147484302" r:id="rId9"/>
    <p:sldLayoutId id="2147484303" r:id="rId10"/>
    <p:sldLayoutId id="2147484304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   Elements of the</a:t>
            </a:r>
            <a:br>
              <a:rPr lang="en-US" b="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</a:br>
            <a:r>
              <a:rPr lang="en-US" b="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       Short Story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4. Theme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The message or central idea conveyed by a story</a:t>
            </a:r>
          </a:p>
          <a:p>
            <a:pPr eaLnBrk="1" hangingPunct="1">
              <a:defRPr/>
            </a:pPr>
            <a:r>
              <a:rPr lang="en-US" sz="35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May be stated directly or implied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5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5. Conflict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itchFamily="-103" charset="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	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The tension created between two or more characters. </a:t>
            </a:r>
          </a:p>
          <a:p>
            <a:pPr eaLnBrk="1" hangingPunct="1">
              <a:buFont typeface="Wingdings 2" pitchFamily="-103" charset="2"/>
              <a:buNone/>
              <a:defRPr/>
            </a:pPr>
            <a:endParaRPr lang="en-US" sz="36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  <a:cs typeface="ＭＳ Ｐゴシック" pitchFamily="-103" charset="-128"/>
            </a:endParaRPr>
          </a:p>
          <a:p>
            <a:pPr eaLnBrk="1" hangingPunct="1">
              <a:buFont typeface="Wingdings 2" pitchFamily="-103" charset="2"/>
              <a:buNone/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	The height of tension is called the </a:t>
            </a:r>
            <a:r>
              <a:rPr lang="en-US" sz="3600" i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climax </a:t>
            </a:r>
            <a:r>
              <a:rPr lang="en-US" sz="36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(greatest intensity)</a:t>
            </a:r>
          </a:p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  <a:cs typeface="ＭＳ Ｐゴシック" pitchFamily="-10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5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TYPES OF CONFLICT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buFont typeface="Wingdings 2" pitchFamily="-103" charset="2"/>
              <a:buNone/>
              <a:defRPr/>
            </a:pPr>
            <a:r>
              <a:rPr lang="en-US" sz="38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Man versus </a:t>
            </a:r>
          </a:p>
          <a:p>
            <a:pPr lvl="3" algn="just">
              <a:lnSpc>
                <a:spcPct val="90000"/>
              </a:lnSpc>
              <a:defRPr/>
            </a:pPr>
            <a:r>
              <a:rPr lang="en-US" sz="3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</a:rPr>
              <a:t>Self (internal)</a:t>
            </a:r>
          </a:p>
          <a:p>
            <a:pPr lvl="3" algn="just" eaLnBrk="1" hangingPunct="1">
              <a:lnSpc>
                <a:spcPct val="90000"/>
              </a:lnSpc>
              <a:defRPr/>
            </a:pPr>
            <a:r>
              <a:rPr lang="en-US" sz="3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</a:rPr>
              <a:t>Man (external)</a:t>
            </a:r>
          </a:p>
          <a:p>
            <a:pPr lvl="3" algn="just" eaLnBrk="1" hangingPunct="1">
              <a:lnSpc>
                <a:spcPct val="90000"/>
              </a:lnSpc>
              <a:defRPr/>
            </a:pPr>
            <a:r>
              <a:rPr lang="en-US" sz="3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</a:rPr>
              <a:t>Nature </a:t>
            </a:r>
          </a:p>
          <a:p>
            <a:pPr lvl="3" algn="just" eaLnBrk="1" hangingPunct="1">
              <a:lnSpc>
                <a:spcPct val="90000"/>
              </a:lnSpc>
              <a:defRPr/>
            </a:pPr>
            <a:r>
              <a:rPr lang="en-US" sz="3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</a:rPr>
              <a:t>Supernatural </a:t>
            </a:r>
          </a:p>
          <a:p>
            <a:pPr lvl="3" algn="just" eaLnBrk="1" hangingPunct="1">
              <a:lnSpc>
                <a:spcPct val="90000"/>
              </a:lnSpc>
              <a:defRPr/>
            </a:pPr>
            <a:r>
              <a:rPr lang="en-US" sz="3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</a:rPr>
              <a:t>Society </a:t>
            </a:r>
          </a:p>
          <a:p>
            <a:pPr lvl="3" algn="just" eaLnBrk="1" hangingPunct="1">
              <a:lnSpc>
                <a:spcPct val="90000"/>
              </a:lnSpc>
              <a:buFont typeface="Wingdings" pitchFamily="-103" charset="2"/>
              <a:buNone/>
              <a:defRPr/>
            </a:pPr>
            <a:endParaRPr lang="en-US" sz="32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</a:endParaRPr>
          </a:p>
          <a:p>
            <a:pPr algn="just" eaLnBrk="1" hangingPunct="1">
              <a:lnSpc>
                <a:spcPct val="90000"/>
              </a:lnSpc>
              <a:defRPr/>
            </a:pPr>
            <a:endParaRPr lang="en-US" sz="32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  <a:cs typeface="ＭＳ Ｐゴシック" pitchFamily="-10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1. Plot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 2" pitchFamily="-103" charset="2"/>
              <a:buNone/>
              <a:defRPr/>
            </a:pPr>
            <a:r>
              <a:rPr lang="en-US" sz="4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the series of related events in a literary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-103" charset="-128"/>
                <a:cs typeface="ＭＳ Ｐゴシック" pitchFamily="-103" charset="-128"/>
              </a:rPr>
              <a:t>Plot Chart</a:t>
            </a:r>
          </a:p>
        </p:txBody>
      </p:sp>
      <p:pic>
        <p:nvPicPr>
          <p:cNvPr id="20483" name="Content Placeholder 3" descr="THE_PARTS_OF_A_PLOT_01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1428" r="-21428"/>
          <a:stretch>
            <a:fillRect/>
          </a:stretch>
        </p:blipFill>
        <p:spPr>
          <a:xfrm>
            <a:off x="-304800" y="1371600"/>
            <a:ext cx="9448800" cy="4029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Plot Chart 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3999" cy="5122863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spcAft>
                <a:spcPts val="600"/>
              </a:spcAft>
              <a:buFont typeface="Arial" pitchFamily="-103" charset="0"/>
              <a:buChar char="•"/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Exposition: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 The beginning of a story. Characters are introduced.  We learn the setting and are introduced to the main conflict (main problem).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 typeface="Arial" pitchFamily="-103" charset="0"/>
              <a:buChar char="•"/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Rising Action: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 The building of interest or suspense occurs.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 typeface="Arial" pitchFamily="-103" charset="0"/>
              <a:buChar char="•"/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Climax: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 The peak or turning point of the story. Usually the main character comes face-to-face with a conflict.  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 typeface="Arial" pitchFamily="-103" charset="0"/>
              <a:buChar char="•"/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Falling Action: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 All loose ends of the plot are tied up. Leads to the resolution.</a:t>
            </a:r>
          </a:p>
          <a:p>
            <a:pPr eaLnBrk="1" hangingPunct="1">
              <a:lnSpc>
                <a:spcPct val="80000"/>
              </a:lnSpc>
              <a:spcAft>
                <a:spcPts val="600"/>
              </a:spcAft>
              <a:buFont typeface="Arial" pitchFamily="-103" charset="0"/>
              <a:buChar char="•"/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Resolution: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 The conflict is ended and the story ends.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2. Setting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r>
              <a:rPr lang="en-US" sz="4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the literal time (when), place (where), and atmosphere of a literary work </a:t>
            </a:r>
          </a:p>
          <a:p>
            <a:pPr>
              <a:buNone/>
              <a:defRPr/>
            </a:pPr>
            <a:endParaRPr lang="en-US" sz="4800" smtClean="0"/>
          </a:p>
          <a:p>
            <a:pPr>
              <a:buNone/>
              <a:defRPr/>
            </a:pPr>
            <a:r>
              <a:rPr lang="en-US" sz="4800" dirty="0" smtClean="0"/>
              <a:t>May include the historical era, physical location, time, season, scenery, culture, etc.</a:t>
            </a:r>
          </a:p>
          <a:p>
            <a:pPr eaLnBrk="1" hangingPunct="1">
              <a:buFont typeface="Wingdings 2" pitchFamily="-103" charset="2"/>
              <a:buNone/>
              <a:defRPr/>
            </a:pPr>
            <a:endParaRPr lang="en-US" sz="48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  <a:cs typeface="ＭＳ Ｐゴシック" pitchFamily="-103" charset="-128"/>
            </a:endParaRPr>
          </a:p>
          <a:p>
            <a:pPr eaLnBrk="1" hangingPunct="1">
              <a:defRPr/>
            </a:pPr>
            <a:endParaRPr lang="en-US" sz="48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  <a:cs typeface="ＭＳ Ｐゴシック" pitchFamily="-10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3. Character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 2" pitchFamily="-103" charset="2"/>
              <a:buNone/>
              <a:defRPr/>
            </a:pPr>
            <a:r>
              <a:rPr lang="en-US" sz="480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the people or animals that who participate in the action (plot)</a:t>
            </a:r>
          </a:p>
          <a:p>
            <a:pPr eaLnBrk="1" hangingPunct="1">
              <a:defRPr/>
            </a:pPr>
            <a:endParaRPr lang="en-US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  <a:cs typeface="ＭＳ Ｐゴシック" pitchFamily="-10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Characterization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 2" pitchFamily="-103" charset="2"/>
              <a:buNone/>
              <a:defRPr/>
            </a:pPr>
            <a:r>
              <a:rPr lang="en-US" sz="4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 the methods used by the author to acquaint the reader with the</a:t>
            </a:r>
            <a:r>
              <a:rPr lang="en-US" sz="4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 characters in a literary </a:t>
            </a:r>
            <a:r>
              <a:rPr lang="en-US" sz="48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work and to make the character seem more realistic</a:t>
            </a:r>
          </a:p>
          <a:p>
            <a:pPr eaLnBrk="1" hangingPunct="1">
              <a:defRPr/>
            </a:pPr>
            <a:endParaRPr lang="en-US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  <a:cs typeface="ＭＳ Ｐゴシック" pitchFamily="-103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Methods of Characterization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24000"/>
            <a:ext cx="8153399" cy="5105400"/>
          </a:xfrm>
        </p:spPr>
        <p:txBody>
          <a:bodyPr>
            <a:noAutofit/>
          </a:bodyPr>
          <a:lstStyle/>
          <a:p>
            <a:pPr lvl="1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Direct characterization: </a:t>
            </a:r>
            <a:r>
              <a:rPr lang="en-US" sz="2800" b="1" i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Tells about a character.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Narrator reveals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details about the physical appearance, age or personality of the character </a:t>
            </a:r>
          </a:p>
          <a:p>
            <a:pPr lvl="1" eaLnBrk="1" hangingPunct="1">
              <a:defRPr/>
            </a:pPr>
            <a:r>
              <a:rPr lang="en-US" sz="2800" i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Ex: Bobby is a student and a basketball player.</a:t>
            </a:r>
          </a:p>
          <a:p>
            <a:pPr lvl="1" eaLnBrk="1" hangingPunct="1">
              <a:defRPr/>
            </a:pPr>
            <a:endParaRPr lang="en-US" sz="28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lvl="1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Indirect characterization: </a:t>
            </a:r>
            <a:r>
              <a:rPr lang="en-US" sz="2800" b="1" i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Shows about a character.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The author reveals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the character’s own word, actions and thoughts</a:t>
            </a:r>
          </a:p>
          <a:p>
            <a:pPr lvl="1" eaLnBrk="1" hangingPunct="1">
              <a:defRPr/>
            </a:pPr>
            <a:r>
              <a:rPr lang="en-US" sz="2800" i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Ex: Bobby works hard writing papers each night and plays hard on the court.</a:t>
            </a:r>
          </a:p>
          <a:p>
            <a:pPr lvl="1" eaLnBrk="1" hangingPunct="1">
              <a:defRPr/>
            </a:pPr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Types of Characters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39775" y="1600200"/>
            <a:ext cx="7662863" cy="5029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Protagonist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: Main character in the story- usually hero type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Antagonist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: Person or force against protagonist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3000" b="1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  <a:cs typeface="ＭＳ Ｐゴシック" pitchFamily="-103" charset="-128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Static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: character that does not change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Dynamic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: character experiences epiphany, changes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3000" b="1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  <a:cs typeface="ＭＳ Ｐゴシック" pitchFamily="-103" charset="-128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Flat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: simple characteristics, not deep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000" b="1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Round</a:t>
            </a:r>
            <a:r>
              <a:rPr lang="en-US" sz="3000" dirty="0" smtClean="0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3" charset="-128"/>
                <a:cs typeface="ＭＳ Ｐゴシック" pitchFamily="-103" charset="-128"/>
              </a:rPr>
              <a:t>: complex characteristics, deep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  <a:cs typeface="ＭＳ Ｐゴシック" pitchFamily="-103" charset="-128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>
              <a:effectLst>
                <a:outerShdw blurRad="38100" dist="38100" dir="2700000" algn="tl">
                  <a:srgbClr val="DDDDDD"/>
                </a:outerShdw>
              </a:effectLst>
              <a:ea typeface="ＭＳ Ｐゴシック" pitchFamily="-103" charset="-128"/>
              <a:cs typeface="ＭＳ Ｐゴシック" pitchFamily="-10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1131</TotalTime>
  <Words>380</Words>
  <Application>Microsoft Macintosh PowerPoint</Application>
  <PresentationFormat>On-screen Show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   Elements of the        Short Story</vt:lpstr>
      <vt:lpstr>1. Plot </vt:lpstr>
      <vt:lpstr>Plot Chart</vt:lpstr>
      <vt:lpstr>Plot Chart Definitions</vt:lpstr>
      <vt:lpstr>2. Setting </vt:lpstr>
      <vt:lpstr>3. Character </vt:lpstr>
      <vt:lpstr>Characterization</vt:lpstr>
      <vt:lpstr>Methods of Characterization</vt:lpstr>
      <vt:lpstr>Types of Characters</vt:lpstr>
      <vt:lpstr>4. Theme</vt:lpstr>
      <vt:lpstr>5. Conflict </vt:lpstr>
      <vt:lpstr>TYPES OF CONFLICT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Elements of the        Short Story</dc:title>
  <dc:creator>Svoboda, Kathy</dc:creator>
  <cp:lastModifiedBy>sitter</cp:lastModifiedBy>
  <cp:revision>18</cp:revision>
  <dcterms:created xsi:type="dcterms:W3CDTF">2013-09-02T15:59:54Z</dcterms:created>
  <dcterms:modified xsi:type="dcterms:W3CDTF">2013-09-02T16:02:45Z</dcterms:modified>
</cp:coreProperties>
</file>