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8" r:id="rId1"/>
  </p:sldMasterIdLst>
  <p:sldIdLst>
    <p:sldId id="256" r:id="rId2"/>
    <p:sldId id="258" r:id="rId3"/>
    <p:sldId id="269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FFC17A8-E073-E64F-B19E-170042D23DDC}" type="datetimeFigureOut">
              <a:rPr lang="en-US" smtClean="0"/>
              <a:pPr/>
              <a:t>5/2/13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F43FA13-41F5-5F40-81EA-CAD9A3E48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Rule: Use a comma after an introductory word, phrase, or clause: </a:t>
            </a:r>
          </a:p>
          <a:p>
            <a:pPr lvl="1"/>
            <a:r>
              <a:rPr lang="en-US" b="1" dirty="0" smtClean="0"/>
              <a:t>Phrase:</a:t>
            </a:r>
          </a:p>
          <a:p>
            <a:pPr lvl="2"/>
            <a:r>
              <a:rPr lang="en-US" b="1" smtClean="0"/>
              <a:t>Prepositional </a:t>
            </a:r>
            <a:r>
              <a:rPr lang="en-US" b="1" smtClean="0"/>
              <a:t>phrases: “</a:t>
            </a:r>
            <a:r>
              <a:rPr lang="en-US" b="1" dirty="0" smtClean="0"/>
              <a:t>In the book next to the sink, you will find the answer.”</a:t>
            </a:r>
          </a:p>
          <a:p>
            <a:pPr lvl="2"/>
            <a:r>
              <a:rPr lang="en-US" b="1" dirty="0" smtClean="0"/>
              <a:t>Participial phrases: “Jumping over the fence, the horse caught it’s back hoof.”</a:t>
            </a:r>
          </a:p>
          <a:p>
            <a:pPr lvl="2"/>
            <a:r>
              <a:rPr lang="en-US" b="1" dirty="0" smtClean="0"/>
              <a:t>Infinitive phrases: “To buy things on the Internet, a credit card is required.”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Rule: Use a comma after an introductory word, phrase, or clause: </a:t>
            </a:r>
          </a:p>
          <a:p>
            <a:pPr lvl="1"/>
            <a:r>
              <a:rPr lang="en-US" dirty="0" smtClean="0"/>
              <a:t>Subordinate adverb clauses:</a:t>
            </a:r>
          </a:p>
          <a:p>
            <a:pPr lvl="2"/>
            <a:r>
              <a:rPr lang="en-US" dirty="0" smtClean="0"/>
              <a:t>Ex. Correct:  “</a:t>
            </a:r>
            <a:r>
              <a:rPr lang="en-US" b="1" i="1" dirty="0" smtClean="0"/>
              <a:t>When </a:t>
            </a:r>
            <a:r>
              <a:rPr lang="en-US" dirty="0" smtClean="0"/>
              <a:t>WWII ended, shopping centers became popular.”</a:t>
            </a:r>
          </a:p>
          <a:p>
            <a:pPr lvl="2"/>
            <a:r>
              <a:rPr lang="en-US" dirty="0" smtClean="0"/>
              <a:t>Ex. Correct:  “</a:t>
            </a:r>
            <a:r>
              <a:rPr lang="en-US" b="1" dirty="0" smtClean="0"/>
              <a:t>After </a:t>
            </a:r>
            <a:r>
              <a:rPr lang="en-US" dirty="0" smtClean="0"/>
              <a:t>you take the test, work on homework”</a:t>
            </a:r>
          </a:p>
          <a:p>
            <a:pPr lvl="2"/>
            <a:endParaRPr lang="en-US" dirty="0" smtClean="0"/>
          </a:p>
          <a:p>
            <a:pPr lvl="1"/>
            <a:r>
              <a:rPr lang="en-US" b="1" dirty="0" smtClean="0"/>
              <a:t>Note: Do not use a comma if the adverb clause comes after the main clause:</a:t>
            </a:r>
          </a:p>
          <a:p>
            <a:pPr lvl="2"/>
            <a:r>
              <a:rPr lang="en-US" dirty="0" smtClean="0"/>
              <a:t>Ex. The whole school celebrated, </a:t>
            </a:r>
            <a:r>
              <a:rPr lang="en-US" b="1" dirty="0" smtClean="0"/>
              <a:t>after </a:t>
            </a:r>
            <a:r>
              <a:rPr lang="en-US" dirty="0" smtClean="0"/>
              <a:t>the team won. (INCORRECT)</a:t>
            </a:r>
          </a:p>
          <a:p>
            <a:pPr lvl="2"/>
            <a:r>
              <a:rPr lang="en-US" dirty="0" smtClean="0"/>
              <a:t>Ex. The whole school celebrated </a:t>
            </a:r>
            <a:r>
              <a:rPr lang="en-US" b="1" dirty="0" smtClean="0"/>
              <a:t>after </a:t>
            </a:r>
            <a:r>
              <a:rPr lang="en-US" dirty="0" smtClean="0"/>
              <a:t>the team won.   (NO COMMA-CORRECT)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Subordinating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After, unless, although, until, as long as, as far as, when, whenever, wherever, because, while, as thought, once, before, since, If, Though, etc</a:t>
            </a:r>
            <a:r>
              <a:rPr lang="en-US" b="1" dirty="0" smtClean="0"/>
              <a:t>.</a:t>
            </a:r>
          </a:p>
          <a:p>
            <a:pPr lvl="1"/>
            <a:r>
              <a:rPr lang="en-US" b="1" dirty="0" smtClean="0"/>
              <a:t>Ex. Once you eat your peas, you can have dessert.</a:t>
            </a:r>
          </a:p>
          <a:p>
            <a:pPr lvl="1"/>
            <a:r>
              <a:rPr lang="en-US" b="1" dirty="0" smtClean="0"/>
              <a:t>Ex. If you go to the store, you will see the sale.</a:t>
            </a:r>
          </a:p>
          <a:p>
            <a:pPr lvl="1"/>
            <a:r>
              <a:rPr lang="en-US" b="1" dirty="0" smtClean="0"/>
              <a:t>Ex. Before you begin, check the list.</a:t>
            </a:r>
          </a:p>
          <a:p>
            <a:pPr>
              <a:buNone/>
            </a:pPr>
            <a:endParaRPr lang="en-US" sz="15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927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 Subordinating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3727"/>
            <a:ext cx="8229600" cy="4720809"/>
          </a:xfrm>
        </p:spPr>
        <p:txBody>
          <a:bodyPr>
            <a:noAutofit/>
          </a:bodyPr>
          <a:lstStyle/>
          <a:p>
            <a:pPr lvl="1"/>
            <a:r>
              <a:rPr lang="en-US" b="1" dirty="0" smtClean="0"/>
              <a:t>Ex. 1: Once you eat your peas, you can have dessert.</a:t>
            </a:r>
          </a:p>
          <a:p>
            <a:pPr lvl="2"/>
            <a:r>
              <a:rPr lang="en-US" b="1" dirty="0" smtClean="0"/>
              <a:t>BUT, IF THE ADVERB PHRASE COMES AFTER…</a:t>
            </a:r>
          </a:p>
          <a:p>
            <a:pPr lvl="1"/>
            <a:r>
              <a:rPr lang="en-US" b="1" dirty="0" smtClean="0"/>
              <a:t>Ex. You can have dessert once you finish your peas (NO COMMA!!)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Ex. 2:Before you begin, check the list.</a:t>
            </a:r>
          </a:p>
          <a:p>
            <a:pPr lvl="1"/>
            <a:r>
              <a:rPr lang="en-US" b="1" dirty="0" smtClean="0"/>
              <a:t>Ex. </a:t>
            </a:r>
            <a:r>
              <a:rPr lang="en-US" b="1" dirty="0" smtClean="0"/>
              <a:t>Check the list before you begin. (NO COMMA!!)</a:t>
            </a:r>
          </a:p>
          <a:p>
            <a:pPr>
              <a:buNone/>
            </a:pPr>
            <a:endParaRPr lang="en-US" sz="15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573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Commas Practice: Add commas or write “C” for correct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373"/>
            <a:ext cx="8973052" cy="50811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1. Yes the waiter did ignore the rude obnoxious customer!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2.  Joey ate all of his peas but he refused to eat his lima beans.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3.  Since the expansion of the Internet research has become easier.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4.  To maintain excellent grades in your classes is an accomplishment.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5. After hearing the story the young girl cried.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6. Balloons streamers and confetti were the party decorations.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7.  As cucumbers grow their vines need room to expand.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8.  You will come to my dance recital won't you?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9. The whole family rejoiced after hearing the good news.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10. Bobby and Carrie are going to the play and they will bring flowers for the cast.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comma represents a short pause. They make long sentences easier to read. </a:t>
            </a:r>
          </a:p>
          <a:p>
            <a:r>
              <a:rPr lang="en-US" dirty="0" smtClean="0"/>
              <a:t>Most used internal punctuation mark…and the one with the most errors!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2 rules:</a:t>
            </a:r>
          </a:p>
          <a:p>
            <a:pPr lvl="1"/>
            <a:r>
              <a:rPr lang="en-US" dirty="0" smtClean="0"/>
              <a:t>Commas can be used to separate similar items</a:t>
            </a:r>
          </a:p>
          <a:p>
            <a:pPr lvl="1"/>
            <a:r>
              <a:rPr lang="en-US" dirty="0" smtClean="0"/>
              <a:t>Commas can be used to set off a single item at the beginning, middle, or end of sentence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Independent vs. Dependent Clause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Independent clause</a:t>
            </a:r>
            <a:r>
              <a:rPr lang="en-US" dirty="0" smtClean="0"/>
              <a:t>- has SUBJECT and VERB and can STAND ALONE</a:t>
            </a:r>
          </a:p>
          <a:p>
            <a:endParaRPr lang="en-US" dirty="0" smtClean="0"/>
          </a:p>
          <a:p>
            <a:r>
              <a:rPr lang="en-US" b="1" dirty="0" smtClean="0"/>
              <a:t>Dependent clause</a:t>
            </a:r>
            <a:r>
              <a:rPr lang="en-US" dirty="0" smtClean="0"/>
              <a:t>- has SUBJECT and VERB but CANNOT STAND ALONE</a:t>
            </a:r>
          </a:p>
          <a:p>
            <a:pPr lvl="1"/>
            <a:r>
              <a:rPr lang="en-US" dirty="0" smtClean="0"/>
              <a:t>Dependent clauses have a “marker word” such as: </a:t>
            </a:r>
            <a:r>
              <a:rPr lang="en-US" i="1" dirty="0" smtClean="0"/>
              <a:t>after, although, as, as if, because, before, even if, even though, if, in order to , since, though, until, whatever, when, whenever, whether, while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Commas with Compound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compound sentence is two or more independent clauses joined by a coordinating conjunction (and, but, for, nor, or, so, yet)</a:t>
            </a:r>
          </a:p>
          <a:p>
            <a:endParaRPr lang="en-US" dirty="0" smtClean="0"/>
          </a:p>
          <a:p>
            <a:r>
              <a:rPr lang="en-US" b="1" dirty="0" smtClean="0"/>
              <a:t>Rule: Use a comma before the conjunction to separate two independent clauses.</a:t>
            </a:r>
          </a:p>
          <a:p>
            <a:pPr lvl="1"/>
            <a:r>
              <a:rPr lang="en-US" dirty="0" smtClean="0"/>
              <a:t>Ex. Bill and Sara are going to the mall, and they will buy Mom a present. (COMMA NEEDED)</a:t>
            </a:r>
          </a:p>
          <a:p>
            <a:pPr lvl="1"/>
            <a:r>
              <a:rPr lang="en-US" dirty="0" smtClean="0"/>
              <a:t>Ex. Bill and Sara are going to the mall and will buy Mom a present. (NO COMMA- 1 SUBJ AND 2 VERBS)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8344"/>
            <a:ext cx="8229600" cy="1066800"/>
          </a:xfrm>
        </p:spPr>
        <p:txBody>
          <a:bodyPr/>
          <a:lstStyle/>
          <a:p>
            <a:r>
              <a:rPr lang="en-US" dirty="0" smtClean="0"/>
              <a:t>Commas in a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5144"/>
            <a:ext cx="8229600" cy="4325112"/>
          </a:xfrm>
        </p:spPr>
        <p:txBody>
          <a:bodyPr>
            <a:normAutofit/>
          </a:bodyPr>
          <a:lstStyle/>
          <a:p>
            <a:r>
              <a:rPr lang="en-US" b="1" dirty="0" smtClean="0"/>
              <a:t>Rule: Use commas to separate three or more words, phrases, or clauses in a series.</a:t>
            </a:r>
            <a:endParaRPr lang="en-US" dirty="0" smtClean="0"/>
          </a:p>
          <a:p>
            <a:pPr lvl="1"/>
            <a:r>
              <a:rPr lang="en-US" dirty="0" smtClean="0"/>
              <a:t>Ex. Some farmers sell grain, dairy, and fruits.</a:t>
            </a:r>
          </a:p>
          <a:p>
            <a:pPr lvl="1"/>
            <a:r>
              <a:rPr lang="en-US" dirty="0" smtClean="0"/>
              <a:t>Ex. Other farmers belong to a marketing cooperative, to a terminal market, or to an auction market.</a:t>
            </a:r>
          </a:p>
          <a:p>
            <a:pPr lvl="1"/>
            <a:r>
              <a:rPr lang="en-US" dirty="0" smtClean="0"/>
              <a:t>Ex. The bank filled with people who transferred their accounts, who cashed checks, and who opened safe-deposit boxes.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 in a series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Two exceptions:</a:t>
            </a:r>
          </a:p>
          <a:p>
            <a:pPr lvl="1"/>
            <a:r>
              <a:rPr lang="en-US" b="1" dirty="0" smtClean="0"/>
              <a:t>1. When each item in a series is joined to the next item by a conjunction, no commas are necessary.</a:t>
            </a:r>
          </a:p>
          <a:p>
            <a:pPr lvl="2"/>
            <a:r>
              <a:rPr lang="en-US" dirty="0" smtClean="0"/>
              <a:t>Ex. Supermarkets and grocery stores and restaurants sell a variety of foods. (CORRECT).</a:t>
            </a:r>
          </a:p>
          <a:p>
            <a:pPr lvl="2"/>
            <a:r>
              <a:rPr lang="en-US" dirty="0" smtClean="0"/>
              <a:t>OR…Supermarkets, grocery stores, and restaurants sell a variety of foods. (CORRECT).</a:t>
            </a:r>
            <a:endParaRPr lang="en-US" b="1" dirty="0" smtClean="0"/>
          </a:p>
          <a:p>
            <a:pPr lvl="1"/>
            <a:r>
              <a:rPr lang="en-US" b="1" dirty="0" smtClean="0"/>
              <a:t>2. Commas are not necessary between pairs of items thought of as one item</a:t>
            </a:r>
          </a:p>
          <a:p>
            <a:pPr lvl="2"/>
            <a:r>
              <a:rPr lang="en-US" dirty="0" smtClean="0"/>
              <a:t>Ex. I asked for ham and eggs, coffee and cream, and bread and butter.</a:t>
            </a:r>
          </a:p>
          <a:p>
            <a:pPr lvl="2"/>
            <a:endParaRPr lang="en-US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Commas with multiple 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commas to divide adjectives of equal rank </a:t>
            </a:r>
          </a:p>
          <a:p>
            <a:r>
              <a:rPr lang="en-US" b="1" i="1" dirty="0" smtClean="0"/>
              <a:t>Helpful hint: Use a comma when the word “and” could be inserted between adjectives:</a:t>
            </a:r>
          </a:p>
          <a:p>
            <a:pPr marL="742950" lvl="2" indent="-342900"/>
            <a:r>
              <a:rPr lang="en-US" dirty="0" smtClean="0"/>
              <a:t>Ex. Correct: The dog’s matted, filthy coat needs washing.</a:t>
            </a:r>
          </a:p>
          <a:p>
            <a:pPr marL="742950" lvl="2" indent="-342900"/>
            <a:r>
              <a:rPr lang="en-US" dirty="0" smtClean="0"/>
              <a:t>Ex. Correct: The dog’s filthy, matted coat needs washing.</a:t>
            </a:r>
          </a:p>
          <a:p>
            <a:pPr marL="742950" lvl="2" indent="-342900"/>
            <a:r>
              <a:rPr lang="en-US" dirty="0" smtClean="0"/>
              <a:t>Ex. Correct: The dog’s matted and filthy coat needs washing.</a:t>
            </a:r>
          </a:p>
          <a:p>
            <a:pPr marL="742950" lvl="2" indent="-342900"/>
            <a:endParaRPr lang="en-US" dirty="0" smtClean="0"/>
          </a:p>
          <a:p>
            <a:r>
              <a:rPr lang="en-US" dirty="0" smtClean="0"/>
              <a:t>Do not use commas to separate adjectives that must stay in a specific order.</a:t>
            </a:r>
          </a:p>
          <a:p>
            <a:pPr lvl="1"/>
            <a:r>
              <a:rPr lang="en-US" dirty="0" smtClean="0"/>
              <a:t>Ex. The tightly restricted food market is regulated by the government</a:t>
            </a:r>
          </a:p>
          <a:p>
            <a:pPr lvl="1"/>
            <a:r>
              <a:rPr lang="en-US" dirty="0" smtClean="0"/>
              <a:t>Ex. The tightly, restricted food market is regulated by the government (wrong)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 about commas with adjectives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 NOT use a comma to separate the last adjective in a series from the word it modifies:</a:t>
            </a:r>
          </a:p>
          <a:p>
            <a:pPr lvl="1"/>
            <a:r>
              <a:rPr lang="en-US" dirty="0" smtClean="0"/>
              <a:t>Incorrect: The truck followed a long, twisting, scenic, road.</a:t>
            </a:r>
          </a:p>
          <a:p>
            <a:pPr lvl="1"/>
            <a:r>
              <a:rPr lang="en-US" b="1" dirty="0" smtClean="0"/>
              <a:t>Correct: The truck followed a long, twisting, scenic road.</a:t>
            </a:r>
          </a:p>
          <a:p>
            <a:pPr lvl="1">
              <a:buNone/>
            </a:pPr>
            <a:r>
              <a:rPr lang="en-US" b="1" dirty="0" smtClean="0"/>
              <a:t>Practice (correct or need commas?):</a:t>
            </a:r>
          </a:p>
          <a:p>
            <a:pPr lvl="1">
              <a:buNone/>
            </a:pPr>
            <a:r>
              <a:rPr lang="en-US" b="1" dirty="0" smtClean="0"/>
              <a:t>	</a:t>
            </a:r>
            <a:r>
              <a:rPr lang="en-US" dirty="0" smtClean="0"/>
              <a:t>1. Several old shoes</a:t>
            </a:r>
          </a:p>
          <a:p>
            <a:pPr lvl="1">
              <a:buNone/>
            </a:pPr>
            <a:r>
              <a:rPr lang="en-US" dirty="0" smtClean="0"/>
              <a:t>	2. Attractive colorful packaging</a:t>
            </a:r>
          </a:p>
          <a:p>
            <a:pPr lvl="1">
              <a:buNone/>
            </a:pPr>
            <a:r>
              <a:rPr lang="en-US" dirty="0" smtClean="0"/>
              <a:t>	3. Busy powerful market</a:t>
            </a:r>
          </a:p>
          <a:p>
            <a:pPr lvl="1">
              <a:buNone/>
            </a:pPr>
            <a:r>
              <a:rPr lang="en-US" dirty="0" smtClean="0"/>
              <a:t>	4. Many new marketplaces</a:t>
            </a:r>
          </a:p>
          <a:p>
            <a:pPr lvl="1">
              <a:buNone/>
            </a:pPr>
            <a:r>
              <a:rPr lang="en-US" dirty="0" smtClean="0"/>
              <a:t>	5. Cooperative grocery merchant.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Commas after introductory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Rule: Use a comma after an introductory word, phrase, or clause: </a:t>
            </a:r>
          </a:p>
          <a:p>
            <a:pPr lvl="1"/>
            <a:r>
              <a:rPr lang="en-US" b="1" dirty="0" smtClean="0"/>
              <a:t>Words:</a:t>
            </a:r>
          </a:p>
          <a:p>
            <a:pPr lvl="2"/>
            <a:r>
              <a:rPr lang="en-US" b="1" dirty="0" smtClean="0"/>
              <a:t>Introductory words: “No, I will not buy that.”</a:t>
            </a:r>
          </a:p>
          <a:p>
            <a:pPr lvl="2"/>
            <a:r>
              <a:rPr lang="en-US" b="1" dirty="0" smtClean="0"/>
              <a:t>Nouns of direct address: “Cindy, will you smile?”</a:t>
            </a:r>
          </a:p>
          <a:p>
            <a:pPr lvl="2"/>
            <a:r>
              <a:rPr lang="en-US" b="1" dirty="0" smtClean="0"/>
              <a:t>Common expressions: “Of course, we can do that!”</a:t>
            </a:r>
          </a:p>
          <a:p>
            <a:pPr lvl="2"/>
            <a:r>
              <a:rPr lang="en-US" b="1" dirty="0" smtClean="0"/>
              <a:t>Introductory adverbs: “Obviously, the baby slept.”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ＭＳ ゴシック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137</TotalTime>
  <Words>1195</Words>
  <Application>Microsoft Macintosh PowerPoint</Application>
  <PresentationFormat>On-screen Show (4:3)</PresentationFormat>
  <Paragraphs>103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Urban</vt:lpstr>
      <vt:lpstr>Commas</vt:lpstr>
      <vt:lpstr>Commas</vt:lpstr>
      <vt:lpstr>Independent vs. Dependent Clause </vt:lpstr>
      <vt:lpstr>Commas with Compound Sentences</vt:lpstr>
      <vt:lpstr>Commas in a series</vt:lpstr>
      <vt:lpstr>Commas in a series cont.</vt:lpstr>
      <vt:lpstr>Commas with multiple adjectives</vt:lpstr>
      <vt:lpstr>Note about commas with adjectives </vt:lpstr>
      <vt:lpstr>Commas after introductory material</vt:lpstr>
      <vt:lpstr>Slide 10</vt:lpstr>
      <vt:lpstr>Slide 11</vt:lpstr>
      <vt:lpstr>Common Subordinating Conjunctions</vt:lpstr>
      <vt:lpstr>Common Subordinating Conjunctions</vt:lpstr>
      <vt:lpstr>Commas Practice: Add commas or write “C” for correct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</dc:title>
  <dc:creator>sitter</dc:creator>
  <cp:lastModifiedBy>sitter</cp:lastModifiedBy>
  <cp:revision>7</cp:revision>
  <dcterms:created xsi:type="dcterms:W3CDTF">2013-05-02T17:12:40Z</dcterms:created>
  <dcterms:modified xsi:type="dcterms:W3CDTF">2013-05-02T17:13:23Z</dcterms:modified>
</cp:coreProperties>
</file>