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1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6" r:id="rId8"/>
    <p:sldId id="267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FFC17A8-E073-E64F-B19E-170042D23DDC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C17A8-E073-E64F-B19E-170042D23DDC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C17A8-E073-E64F-B19E-170042D23DDC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C17A8-E073-E64F-B19E-170042D23DDC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C17A8-E073-E64F-B19E-170042D23DDC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C17A8-E073-E64F-B19E-170042D23DDC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FC17A8-E073-E64F-B19E-170042D23DDC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FFC17A8-E073-E64F-B19E-170042D23DDC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C17A8-E073-E64F-B19E-170042D23DDC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C17A8-E073-E64F-B19E-170042D23DDC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C17A8-E073-E64F-B19E-170042D23DDC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FFC17A8-E073-E64F-B19E-170042D23DDC}" type="datetimeFigureOut">
              <a:rPr lang="en-US" smtClean="0"/>
              <a:pPr/>
              <a:t>5/9/13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Part II</a:t>
            </a:r>
            <a:endParaRPr lang="en-US" sz="3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comma 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Use a comma after each item in an address of 2 or more parts</a:t>
            </a:r>
          </a:p>
          <a:p>
            <a:pPr lvl="1"/>
            <a:r>
              <a:rPr lang="en-US" dirty="0" smtClean="0"/>
              <a:t>My new address is Katie </a:t>
            </a:r>
            <a:r>
              <a:rPr lang="en-US" dirty="0" err="1" smtClean="0"/>
              <a:t>Wedel</a:t>
            </a:r>
            <a:r>
              <a:rPr lang="en-US" dirty="0" smtClean="0"/>
              <a:t>, 243 Park Street, St. Louis, Missouri 63131</a:t>
            </a:r>
          </a:p>
          <a:p>
            <a:pPr lvl="1"/>
            <a:r>
              <a:rPr lang="en-US" dirty="0" smtClean="0"/>
              <a:t>OR: Katie </a:t>
            </a:r>
            <a:r>
              <a:rPr lang="en-US" dirty="0" err="1" smtClean="0"/>
              <a:t>Wedel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		     243 Park Street</a:t>
            </a:r>
          </a:p>
          <a:p>
            <a:pPr lvl="1">
              <a:buNone/>
            </a:pPr>
            <a:r>
              <a:rPr lang="en-US" dirty="0" smtClean="0"/>
              <a:t>		     St. Louis, Missouri </a:t>
            </a:r>
            <a:r>
              <a:rPr lang="en-US" dirty="0" smtClean="0"/>
              <a:t>63131 (no comma)</a:t>
            </a:r>
          </a:p>
          <a:p>
            <a:pPr lvl="1">
              <a:buNone/>
            </a:pPr>
            <a:r>
              <a:rPr lang="en-US" dirty="0" smtClean="0"/>
              <a:t>	</a:t>
            </a:r>
            <a:endParaRPr lang="en-US" dirty="0" smtClean="0"/>
          </a:p>
          <a:p>
            <a:r>
              <a:rPr lang="en-US" b="1" dirty="0" smtClean="0"/>
              <a:t>Use a comma after the salutation in a personal letter and after closing in all letters</a:t>
            </a:r>
          </a:p>
          <a:p>
            <a:pPr lvl="1"/>
            <a:r>
              <a:rPr lang="en-US" dirty="0" smtClean="0"/>
              <a:t>Dear Aunt Mary, </a:t>
            </a:r>
          </a:p>
          <a:p>
            <a:pPr lvl="1"/>
            <a:r>
              <a:rPr lang="en-US" dirty="0" smtClean="0"/>
              <a:t>Sincerely yours, </a:t>
            </a:r>
          </a:p>
          <a:p>
            <a:pPr lvl="1"/>
            <a:endParaRPr lang="en-US" b="1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Comma 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Use a comma with numbers of more than 3 digits</a:t>
            </a:r>
          </a:p>
          <a:p>
            <a:pPr lvl="1"/>
            <a:r>
              <a:rPr lang="en-US" dirty="0" smtClean="0"/>
              <a:t>Ex. The company sold 986,834,901 jelly beans.</a:t>
            </a:r>
          </a:p>
          <a:p>
            <a:r>
              <a:rPr lang="en-US" b="1" dirty="0" smtClean="0"/>
              <a:t>Use a comma to set off a direct quotation</a:t>
            </a:r>
          </a:p>
          <a:p>
            <a:pPr lvl="1"/>
            <a:r>
              <a:rPr lang="en-US" dirty="0" smtClean="0"/>
              <a:t>Ex. She said, “I can do that.”</a:t>
            </a:r>
          </a:p>
          <a:p>
            <a:pPr lvl="1"/>
            <a:r>
              <a:rPr lang="en-US" dirty="0" smtClean="0"/>
              <a:t>Ex. “I can do that,” she said.</a:t>
            </a:r>
          </a:p>
          <a:p>
            <a:pPr lvl="1"/>
            <a:r>
              <a:rPr lang="en-US" dirty="0" smtClean="0"/>
              <a:t>Ex. “I can do that,” she said, “and I will.”</a:t>
            </a:r>
          </a:p>
          <a:p>
            <a:r>
              <a:rPr lang="en-US" b="1" dirty="0" smtClean="0"/>
              <a:t>Use a comma to prevent a sentence from being misunderstood</a:t>
            </a:r>
          </a:p>
          <a:p>
            <a:pPr lvl="1"/>
            <a:r>
              <a:rPr lang="en-US" dirty="0" smtClean="0"/>
              <a:t>Unclear: Near the highway developers were building a shopping mall.</a:t>
            </a:r>
          </a:p>
          <a:p>
            <a:pPr lvl="1"/>
            <a:r>
              <a:rPr lang="en-US" smtClean="0"/>
              <a:t>Clear: Near the highway, developers were building a shopping mall. 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 smtClean="0"/>
              <a:t>Parenthetical expressions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parenthetical expression is a word or phrase that is unrelated to the rest of the sentence and interrupts the general flow of a sentence.</a:t>
            </a:r>
          </a:p>
          <a:p>
            <a:endParaRPr lang="en-US" dirty="0" smtClean="0"/>
          </a:p>
          <a:p>
            <a:r>
              <a:rPr lang="en-US" dirty="0" smtClean="0"/>
              <a:t>Use commas to set off parenthetical expressions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80" y="1143000"/>
            <a:ext cx="86868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Commas with parenthetical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Examples of parenthetical expressions:</a:t>
            </a:r>
          </a:p>
          <a:p>
            <a:pPr lvl="1"/>
            <a:r>
              <a:rPr lang="en-US" b="1" dirty="0" smtClean="0"/>
              <a:t>1. Names of people being addressed</a:t>
            </a:r>
          </a:p>
          <a:p>
            <a:pPr lvl="2"/>
            <a:r>
              <a:rPr lang="en-US" b="1" dirty="0" smtClean="0"/>
              <a:t>Don, Judge Burke, my son, etc.</a:t>
            </a:r>
          </a:p>
          <a:p>
            <a:pPr lvl="3"/>
            <a:r>
              <a:rPr lang="en-US" dirty="0" smtClean="0"/>
              <a:t>Ex. We will go, Don, in just a minute.</a:t>
            </a:r>
          </a:p>
          <a:p>
            <a:pPr lvl="3"/>
            <a:r>
              <a:rPr lang="en-US" dirty="0" smtClean="0"/>
              <a:t>Ex. Don, we will be there soon.</a:t>
            </a:r>
          </a:p>
          <a:p>
            <a:pPr lvl="3"/>
            <a:r>
              <a:rPr lang="en-US" dirty="0" smtClean="0"/>
              <a:t>Ex. We will be there soon, Don.</a:t>
            </a:r>
          </a:p>
          <a:p>
            <a:pPr lvl="2">
              <a:buNone/>
            </a:pPr>
            <a:endParaRPr lang="en-US" b="1" dirty="0" smtClean="0"/>
          </a:p>
          <a:p>
            <a:pPr lvl="1"/>
            <a:r>
              <a:rPr lang="en-US" b="1" dirty="0" smtClean="0"/>
              <a:t>2. Conjunctive adverbs</a:t>
            </a:r>
          </a:p>
          <a:p>
            <a:pPr lvl="2"/>
            <a:r>
              <a:rPr lang="en-US" b="1" dirty="0" smtClean="0"/>
              <a:t>Also, besides, furthermore, however, indeed, instead, moreover, nevertheless, otherwise, therefore, thus</a:t>
            </a:r>
          </a:p>
          <a:p>
            <a:pPr lvl="3"/>
            <a:r>
              <a:rPr lang="en-US" dirty="0" smtClean="0"/>
              <a:t>Ex. The boys, therefore, decided to call a friend.</a:t>
            </a:r>
          </a:p>
          <a:p>
            <a:pPr lvl="3"/>
            <a:r>
              <a:rPr lang="en-US" dirty="0" smtClean="0"/>
              <a:t>Ex. Also, one needs to be ready to go at that time.</a:t>
            </a:r>
          </a:p>
          <a:p>
            <a:pPr lvl="2"/>
            <a:endParaRPr lang="en-US" b="1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43000"/>
            <a:ext cx="8488355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Commas with parenthetical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b="1" dirty="0" smtClean="0"/>
              <a:t>3. Common expressions</a:t>
            </a:r>
          </a:p>
          <a:p>
            <a:pPr lvl="2"/>
            <a:r>
              <a:rPr lang="en-US" b="1" dirty="0" smtClean="0"/>
              <a:t>By the way, I feel, in my opinion, in the first place, of course on the other hand, you know</a:t>
            </a:r>
          </a:p>
          <a:p>
            <a:pPr lvl="3"/>
            <a:r>
              <a:rPr lang="en-US" dirty="0" smtClean="0"/>
              <a:t>Ex. The Internet, in my opinion, has made life easier.</a:t>
            </a:r>
          </a:p>
          <a:p>
            <a:pPr lvl="3"/>
            <a:r>
              <a:rPr lang="en-US" dirty="0" smtClean="0"/>
              <a:t>Ex. On the other hand, it provides distractions.</a:t>
            </a:r>
          </a:p>
          <a:p>
            <a:pPr lvl="3">
              <a:buNone/>
            </a:pPr>
            <a:endParaRPr lang="en-US" b="1" dirty="0" smtClean="0"/>
          </a:p>
          <a:p>
            <a:pPr lvl="1"/>
            <a:r>
              <a:rPr lang="en-US" b="1" dirty="0" smtClean="0"/>
              <a:t>4. Contrasting expressions</a:t>
            </a:r>
          </a:p>
          <a:p>
            <a:pPr lvl="2"/>
            <a:r>
              <a:rPr lang="en-US" b="1" dirty="0" smtClean="0"/>
              <a:t>Not that one, not there, not mine</a:t>
            </a:r>
          </a:p>
          <a:p>
            <a:pPr lvl="3"/>
            <a:r>
              <a:rPr lang="en-US" dirty="0" smtClean="0"/>
              <a:t>Ex. It was here, not there, that we found the camera.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Nonessential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Commas are used with ONLY with nonessential expressions.</a:t>
            </a:r>
          </a:p>
          <a:p>
            <a:endParaRPr lang="en-US" b="1" dirty="0" smtClean="0"/>
          </a:p>
          <a:p>
            <a:r>
              <a:rPr lang="en-US" b="1" dirty="0" smtClean="0"/>
              <a:t>One needs to learn to distinguish between essential and nonessential material.</a:t>
            </a:r>
          </a:p>
          <a:p>
            <a:pPr lvl="1"/>
            <a:r>
              <a:rPr lang="en-US" b="1" dirty="0" smtClean="0"/>
              <a:t>Essential- provides that cannot be removed without changing the meaning of the sentence. It is </a:t>
            </a:r>
            <a:r>
              <a:rPr lang="en-US" b="1" i="1" dirty="0" smtClean="0"/>
              <a:t>restrictive.</a:t>
            </a:r>
          </a:p>
          <a:p>
            <a:pPr lvl="1"/>
            <a:endParaRPr lang="en-US" b="1" i="1" dirty="0" smtClean="0"/>
          </a:p>
          <a:p>
            <a:pPr lvl="1"/>
            <a:r>
              <a:rPr lang="en-US" b="1" dirty="0" smtClean="0"/>
              <a:t>Nonessential- provides extra information. You can remove the extra info without changing the meaning of the sentence. It is </a:t>
            </a:r>
            <a:r>
              <a:rPr lang="en-US" b="1" i="1" dirty="0" smtClean="0"/>
              <a:t>nonrestrictive.</a:t>
            </a:r>
            <a:endParaRPr lang="en-US" dirty="0" smtClean="0"/>
          </a:p>
          <a:p>
            <a:pPr lvl="2"/>
            <a:endParaRPr lang="en-US" b="1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Nonessential Expressions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My sister Joanne went to the mall. (essential)</a:t>
            </a:r>
          </a:p>
          <a:p>
            <a:r>
              <a:rPr lang="en-US" dirty="0" smtClean="0"/>
              <a:t>Joanne, my sister, went to the mall. (nonessential)</a:t>
            </a:r>
          </a:p>
          <a:p>
            <a:endParaRPr lang="en-US" dirty="0" smtClean="0"/>
          </a:p>
          <a:p>
            <a:r>
              <a:rPr lang="en-US" dirty="0" smtClean="0"/>
              <a:t>The teacher wearing the blue dress took the students to the mall. (essential)</a:t>
            </a:r>
          </a:p>
          <a:p>
            <a:r>
              <a:rPr lang="en-US" dirty="0" smtClean="0"/>
              <a:t>Mrs. Goff, wearing the blue dress, took the students to the mall. (nonessential)</a:t>
            </a:r>
          </a:p>
          <a:p>
            <a:endParaRPr lang="en-US" dirty="0" smtClean="0"/>
          </a:p>
          <a:p>
            <a:r>
              <a:rPr lang="en-US" dirty="0" smtClean="0"/>
              <a:t>The mall we enjoyed the most had a pool. (essential)</a:t>
            </a:r>
          </a:p>
          <a:p>
            <a:r>
              <a:rPr lang="en-US" dirty="0" smtClean="0"/>
              <a:t>The mall, which had a pool, was most enjoyable. (nonessential)</a:t>
            </a:r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8870"/>
            <a:ext cx="8229600" cy="156093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Non-essential vs</a:t>
            </a:r>
            <a:r>
              <a:rPr lang="en-US" dirty="0" smtClean="0"/>
              <a:t>.</a:t>
            </a:r>
            <a:r>
              <a:rPr lang="en-US" dirty="0" smtClean="0"/>
              <a:t> Essential Practice</a:t>
            </a:r>
            <a:br>
              <a:rPr lang="en-US" dirty="0" smtClean="0"/>
            </a:br>
            <a:r>
              <a:rPr lang="en-US" dirty="0" smtClean="0"/>
              <a:t>	Add commas (non-essential) or 	write “correct” (essential)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43249"/>
            <a:ext cx="9144000" cy="481475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1</a:t>
            </a:r>
            <a:r>
              <a:rPr lang="en-US" dirty="0" smtClean="0"/>
              <a:t>. Patterson Tower the recently completed office building is a monument to concrete ugliness.</a:t>
            </a:r>
          </a:p>
          <a:p>
            <a:pPr>
              <a:buNone/>
            </a:pPr>
            <a:r>
              <a:rPr lang="en-US" dirty="0" smtClean="0"/>
              <a:t>2. The movie that I wanted to see is no longer playing.</a:t>
            </a:r>
          </a:p>
          <a:p>
            <a:pPr>
              <a:buNone/>
            </a:pPr>
            <a:r>
              <a:rPr lang="en-US" dirty="0" smtClean="0"/>
              <a:t>3. Each person who enters the contest must send in two box tops.</a:t>
            </a:r>
          </a:p>
          <a:p>
            <a:pPr>
              <a:buNone/>
            </a:pPr>
            <a:r>
              <a:rPr lang="en-US" dirty="0" smtClean="0"/>
              <a:t>4. John decided nonetheless not to buy the car.</a:t>
            </a:r>
          </a:p>
          <a:p>
            <a:pPr>
              <a:buNone/>
            </a:pPr>
            <a:r>
              <a:rPr lang="en-US" dirty="0" smtClean="0"/>
              <a:t>5. The Mississippi River which once flowed north into Hudson Bay flows south into the Gulf of Mexico.</a:t>
            </a:r>
          </a:p>
          <a:p>
            <a:pPr>
              <a:buNone/>
            </a:pPr>
            <a:r>
              <a:rPr lang="en-US" dirty="0" smtClean="0"/>
              <a:t>6. Your cat watching the dog intently walked carefully away.</a:t>
            </a:r>
          </a:p>
          <a:p>
            <a:pPr>
              <a:buNone/>
            </a:pPr>
            <a:r>
              <a:rPr lang="en-US" dirty="0" smtClean="0"/>
              <a:t>7. The cat that was watching the dog most intently walked carefully away.</a:t>
            </a:r>
          </a:p>
          <a:p>
            <a:pPr>
              <a:buNone/>
            </a:pPr>
            <a:r>
              <a:rPr lang="en-US" dirty="0" smtClean="0"/>
              <a:t>8. TV commercials sometimes the most entertaining parts of a program are essentially flashy corporate propaganda.</a:t>
            </a:r>
          </a:p>
          <a:p>
            <a:pPr>
              <a:buNone/>
            </a:pPr>
            <a:r>
              <a:rPr lang="en-US" dirty="0" smtClean="0"/>
              <a:t>9. The dam project which many in the government consider to be a sign of national strength will destroy hundreds of villages and vast areas of wildlife habitat along the river banks.</a:t>
            </a:r>
          </a:p>
          <a:p>
            <a:pPr>
              <a:buNone/>
            </a:pPr>
            <a:r>
              <a:rPr lang="en-US" dirty="0" smtClean="0"/>
              <a:t>10. The free-jazz musician Sun Ra claimed to be from Saturn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9316"/>
            <a:ext cx="9144000" cy="609868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1. Patterson Tower</a:t>
            </a:r>
            <a:r>
              <a:rPr lang="en-US" b="1" dirty="0" smtClean="0"/>
              <a:t>,</a:t>
            </a:r>
            <a:r>
              <a:rPr lang="en-US" dirty="0" smtClean="0"/>
              <a:t> </a:t>
            </a:r>
            <a:r>
              <a:rPr lang="en-US" b="1" dirty="0" smtClean="0"/>
              <a:t>the recently completed office building,</a:t>
            </a:r>
            <a:r>
              <a:rPr lang="en-US" dirty="0" smtClean="0"/>
              <a:t> is a monument to concrete ugliness.</a:t>
            </a:r>
          </a:p>
          <a:p>
            <a:pPr>
              <a:buNone/>
            </a:pPr>
            <a:r>
              <a:rPr lang="en-US" dirty="0" smtClean="0"/>
              <a:t>2. The movie that I wanted to see is no longer playing. </a:t>
            </a:r>
            <a:r>
              <a:rPr lang="en-US" b="1" dirty="0" smtClean="0"/>
              <a:t>(correct)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3. Each person who enters the contest must send in two box tops. </a:t>
            </a:r>
            <a:r>
              <a:rPr lang="en-US" b="1" dirty="0" smtClean="0"/>
              <a:t>(correct)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4. John decided</a:t>
            </a:r>
            <a:r>
              <a:rPr lang="en-US" b="1" dirty="0" smtClean="0"/>
              <a:t>,</a:t>
            </a:r>
            <a:r>
              <a:rPr lang="en-US" dirty="0" smtClean="0"/>
              <a:t> </a:t>
            </a:r>
            <a:r>
              <a:rPr lang="en-US" b="1" dirty="0" smtClean="0"/>
              <a:t>nonetheless,</a:t>
            </a:r>
            <a:r>
              <a:rPr lang="en-US" dirty="0" smtClean="0"/>
              <a:t> not to buy the car.</a:t>
            </a:r>
          </a:p>
          <a:p>
            <a:pPr>
              <a:buNone/>
            </a:pPr>
            <a:r>
              <a:rPr lang="en-US" dirty="0" smtClean="0"/>
              <a:t>5. The Mississippi River</a:t>
            </a:r>
            <a:r>
              <a:rPr lang="en-US" b="1" dirty="0" smtClean="0"/>
              <a:t>,</a:t>
            </a:r>
            <a:r>
              <a:rPr lang="en-US" dirty="0" smtClean="0"/>
              <a:t> </a:t>
            </a:r>
            <a:r>
              <a:rPr lang="en-US" b="1" dirty="0" smtClean="0"/>
              <a:t>which once flowed north into Hudson Bay,</a:t>
            </a:r>
            <a:r>
              <a:rPr lang="en-US" dirty="0" smtClean="0"/>
              <a:t> flows south into the Gulf of Mexico.</a:t>
            </a:r>
          </a:p>
          <a:p>
            <a:pPr>
              <a:buNone/>
            </a:pPr>
            <a:r>
              <a:rPr lang="en-US" dirty="0" smtClean="0"/>
              <a:t>6. Your cat</a:t>
            </a:r>
            <a:r>
              <a:rPr lang="en-US" b="1" dirty="0" smtClean="0"/>
              <a:t>,</a:t>
            </a:r>
            <a:r>
              <a:rPr lang="en-US" dirty="0" smtClean="0"/>
              <a:t> </a:t>
            </a:r>
            <a:r>
              <a:rPr lang="en-US" b="1" dirty="0" smtClean="0"/>
              <a:t>watching the dog intently,</a:t>
            </a:r>
            <a:r>
              <a:rPr lang="en-US" dirty="0" smtClean="0"/>
              <a:t> walked carefully away.</a:t>
            </a:r>
          </a:p>
          <a:p>
            <a:pPr>
              <a:buNone/>
            </a:pPr>
            <a:r>
              <a:rPr lang="en-US" dirty="0" smtClean="0"/>
              <a:t>7. The cat that was watching the dog most intently walked carefully away. </a:t>
            </a:r>
            <a:r>
              <a:rPr lang="en-US" b="1" dirty="0" smtClean="0"/>
              <a:t>(correct)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8. TV commercials</a:t>
            </a:r>
            <a:r>
              <a:rPr lang="en-US" b="1" dirty="0" smtClean="0"/>
              <a:t>,</a:t>
            </a:r>
            <a:r>
              <a:rPr lang="en-US" dirty="0" smtClean="0"/>
              <a:t> </a:t>
            </a:r>
            <a:r>
              <a:rPr lang="en-US" b="1" dirty="0" smtClean="0"/>
              <a:t>sometimes the most entertaining parts of a program,</a:t>
            </a:r>
            <a:r>
              <a:rPr lang="en-US" dirty="0" smtClean="0"/>
              <a:t> are essentially flashy corporate propaganda.</a:t>
            </a:r>
          </a:p>
          <a:p>
            <a:pPr>
              <a:buNone/>
            </a:pPr>
            <a:r>
              <a:rPr lang="en-US" dirty="0" smtClean="0"/>
              <a:t>9. The dam project</a:t>
            </a:r>
            <a:r>
              <a:rPr lang="en-US" b="1" dirty="0" smtClean="0"/>
              <a:t>,</a:t>
            </a:r>
            <a:r>
              <a:rPr lang="en-US" dirty="0" smtClean="0"/>
              <a:t> </a:t>
            </a:r>
            <a:r>
              <a:rPr lang="en-US" b="1" dirty="0" smtClean="0"/>
              <a:t>which many in the government consider to be a sign of national strength,</a:t>
            </a:r>
            <a:r>
              <a:rPr lang="en-US" dirty="0" smtClean="0"/>
              <a:t> will destroy hundreds of villages and vast areas of wildlife habitat along the river banks.</a:t>
            </a:r>
          </a:p>
          <a:p>
            <a:pPr>
              <a:buNone/>
            </a:pPr>
            <a:r>
              <a:rPr lang="en-US" dirty="0" smtClean="0"/>
              <a:t>10. The free-jazz musician Sun Ra claimed to be from Saturn. </a:t>
            </a:r>
            <a:r>
              <a:rPr lang="en-US" b="1" dirty="0" smtClean="0"/>
              <a:t>(correct</a:t>
            </a:r>
            <a:r>
              <a:rPr lang="en-US" b="1" dirty="0" smtClean="0"/>
              <a:t>)</a:t>
            </a: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Commas with places, dates, titles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Use a comma with a geographical name made up of two or more parts.</a:t>
            </a:r>
          </a:p>
          <a:p>
            <a:pPr lvl="1"/>
            <a:r>
              <a:rPr lang="en-US" dirty="0" smtClean="0"/>
              <a:t>Taos, New Mexico</a:t>
            </a:r>
          </a:p>
          <a:p>
            <a:pPr lvl="1"/>
            <a:r>
              <a:rPr lang="en-US" dirty="0" smtClean="0"/>
              <a:t>Peoria, Illinois</a:t>
            </a:r>
          </a:p>
          <a:p>
            <a:endParaRPr lang="en-US" dirty="0" smtClean="0"/>
          </a:p>
          <a:p>
            <a:r>
              <a:rPr lang="en-US" dirty="0" smtClean="0"/>
              <a:t>When a date is made up of two or more parts, use a comma after each item except in the case of a month followed by a day.</a:t>
            </a:r>
          </a:p>
          <a:p>
            <a:pPr lvl="1"/>
            <a:r>
              <a:rPr lang="en-US" dirty="0" smtClean="0"/>
              <a:t>Friday, April 17</a:t>
            </a:r>
          </a:p>
          <a:p>
            <a:pPr lvl="1"/>
            <a:r>
              <a:rPr lang="en-US" dirty="0" smtClean="0"/>
              <a:t>June 11, 1890</a:t>
            </a:r>
          </a:p>
          <a:p>
            <a:pPr lvl="1">
              <a:buNone/>
            </a:pPr>
            <a:endParaRPr lang="en-US" b="1" dirty="0" smtClean="0"/>
          </a:p>
          <a:p>
            <a:pPr lvl="1">
              <a:buNone/>
            </a:pPr>
            <a:r>
              <a:rPr lang="en-US" b="1" dirty="0" smtClean="0"/>
              <a:t>Rule: Omit commas if date only contains month and year</a:t>
            </a:r>
          </a:p>
          <a:p>
            <a:pPr lvl="1">
              <a:buNone/>
            </a:pPr>
            <a:r>
              <a:rPr lang="en-US" dirty="0" smtClean="0"/>
              <a:t>Ex: February 2013</a:t>
            </a:r>
          </a:p>
          <a:p>
            <a:pPr lvl="1">
              <a:buNone/>
            </a:pPr>
            <a:r>
              <a:rPr lang="en-US" dirty="0" smtClean="0"/>
              <a:t>Ex: June of 2013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ＭＳ ゴシック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Urban.thmx</Template>
  <TotalTime>265</TotalTime>
  <Words>1074</Words>
  <Application>Microsoft Macintosh PowerPoint</Application>
  <PresentationFormat>On-screen Show (4:3)</PresentationFormat>
  <Paragraphs>97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Urban</vt:lpstr>
      <vt:lpstr>Commas</vt:lpstr>
      <vt:lpstr>Parenthetical expressions</vt:lpstr>
      <vt:lpstr>Commas with parenthetical expressions</vt:lpstr>
      <vt:lpstr>Commas with parenthetical expressions</vt:lpstr>
      <vt:lpstr>Nonessential Expressions</vt:lpstr>
      <vt:lpstr>Nonessential Expressions Examples</vt:lpstr>
      <vt:lpstr>Non-essential vs. Essential Practice  Add commas (non-essential) or  write “correct” (essential) </vt:lpstr>
      <vt:lpstr>Slide 8</vt:lpstr>
      <vt:lpstr>Commas with places, dates, titles</vt:lpstr>
      <vt:lpstr>Other comma uses</vt:lpstr>
      <vt:lpstr>Other Comma Uses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Commas</dc:title>
  <dc:creator>sitter</dc:creator>
  <cp:lastModifiedBy>sitter</cp:lastModifiedBy>
  <cp:revision>9</cp:revision>
  <dcterms:created xsi:type="dcterms:W3CDTF">2013-05-09T14:16:26Z</dcterms:created>
  <dcterms:modified xsi:type="dcterms:W3CDTF">2013-05-09T15:14:50Z</dcterms:modified>
</cp:coreProperties>
</file>