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16D0B-CA49-401E-9B3A-A35B6970CE67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A9899-2C52-4CEA-9F00-4B2226E209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5966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0" dirty="0" smtClean="0"/>
              <a:t>Presentation</a:t>
            </a:r>
            <a:r>
              <a:rPr lang="en-US" b="1" i="0" baseline="0" dirty="0" smtClean="0"/>
              <a:t> Information taken from:</a:t>
            </a:r>
            <a:endParaRPr lang="en-US" b="1" i="0" dirty="0" smtClean="0"/>
          </a:p>
          <a:p>
            <a:r>
              <a:rPr lang="en-US" i="1" dirty="0" smtClean="0"/>
              <a:t>The Purdue OWL</a:t>
            </a:r>
            <a:r>
              <a:rPr lang="en-US" dirty="0" smtClean="0"/>
              <a:t>. Purdue U Writing Lab, 2010. Web. April</a:t>
            </a:r>
            <a:r>
              <a:rPr lang="en-US" baseline="0" dirty="0" smtClean="0"/>
              <a:t> 1, 2012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A9899-2C52-4CEA-9F00-4B2226E209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0911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A9899-2C52-4CEA-9F00-4B2226E209D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59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A9899-2C52-4CEA-9F00-4B2226E209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920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EACBBF96-AE12-4776-8B43-4347D0F7AE9E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A21BBC0-366A-4CB8-91B3-C445CCC6A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wl.english.purdue.edu/owl/resource/614/0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owl.english.purdue.edu/owl/resource/614/03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dirty="0" smtClean="0"/>
              <a:t>Annotated Bibliography</a:t>
            </a:r>
            <a:endParaRPr lang="en-US" sz="5400" dirty="0"/>
          </a:p>
          <a:p>
            <a:endParaRPr lang="en-US" sz="5400" dirty="0" smtClean="0"/>
          </a:p>
          <a:p>
            <a:endParaRPr lang="en-US" sz="5400" dirty="0"/>
          </a:p>
          <a:p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1295400" y="5860472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Presentation Information Taken From:</a:t>
            </a:r>
          </a:p>
          <a:p>
            <a:r>
              <a:rPr lang="en-US" i="1" dirty="0"/>
              <a:t>T</a:t>
            </a:r>
            <a:r>
              <a:rPr lang="en-US" i="1" dirty="0" smtClean="0"/>
              <a:t>he Purdue OWL</a:t>
            </a:r>
            <a:r>
              <a:rPr lang="en-US" dirty="0" smtClean="0"/>
              <a:t>. Purdue U Writing Lab, 2010. Web. April 1, 2012.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348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MLA FORMAT</a:t>
            </a:r>
          </a:p>
          <a:p>
            <a:r>
              <a:rPr lang="en-US" dirty="0" smtClean="0"/>
              <a:t>Alphabetical Order</a:t>
            </a:r>
          </a:p>
          <a:p>
            <a:r>
              <a:rPr lang="en-US" dirty="0" smtClean="0"/>
              <a:t>6 Citations</a:t>
            </a:r>
          </a:p>
          <a:p>
            <a:r>
              <a:rPr lang="en-US" dirty="0" smtClean="0"/>
              <a:t>6 Annotations </a:t>
            </a:r>
          </a:p>
          <a:p>
            <a:pPr lvl="1"/>
            <a:r>
              <a:rPr lang="en-US" dirty="0" smtClean="0"/>
              <a:t>that consist of one paragraph that is about 150 words</a:t>
            </a:r>
          </a:p>
          <a:p>
            <a:endParaRPr lang="en-US" dirty="0" smtClean="0"/>
          </a:p>
          <a:p>
            <a:r>
              <a:rPr lang="en-US" dirty="0" smtClean="0"/>
              <a:t>REMEMBER: Each citation has an annotation that comes </a:t>
            </a:r>
            <a:r>
              <a:rPr lang="en-US" u="sng" dirty="0" smtClean="0"/>
              <a:t>directly after the citation</a:t>
            </a:r>
            <a:r>
              <a:rPr lang="en-US" dirty="0" smtClean="0"/>
              <a:t>.  </a:t>
            </a:r>
            <a:r>
              <a:rPr lang="en-US" b="1" dirty="0" smtClean="0"/>
              <a:t>Do not</a:t>
            </a:r>
            <a:r>
              <a:rPr lang="en-US" dirty="0" smtClean="0"/>
              <a:t> list six citations and then six annotations!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Paper Needs: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684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 Ms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Sitte</a:t>
            </a:r>
            <a:endParaRPr lang="en-US" dirty="0" smtClean="0"/>
          </a:p>
          <a:p>
            <a:r>
              <a:rPr lang="en-US" dirty="0" smtClean="0"/>
              <a:t>Look Online at PND Library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Check OWL</a:t>
            </a:r>
          </a:p>
          <a:p>
            <a:pPr marL="82296" indent="0">
              <a:buNone/>
            </a:pPr>
            <a:r>
              <a:rPr lang="en-US" sz="2400" dirty="0">
                <a:hlinkClick r:id="rId2"/>
              </a:rPr>
              <a:t>http://owl.english.purdue.edu/owl/resource/614/03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marL="82296" indent="0">
              <a:buNone/>
            </a:pPr>
            <a:endParaRPr lang="en-US" sz="2400" dirty="0"/>
          </a:p>
          <a:p>
            <a:r>
              <a:rPr lang="en-US" dirty="0" smtClean="0"/>
              <a:t>Still having trouble???</a:t>
            </a:r>
          </a:p>
          <a:p>
            <a:r>
              <a:rPr lang="en-US" dirty="0" smtClean="0"/>
              <a:t>Check places like </a:t>
            </a:r>
            <a:r>
              <a:rPr lang="en-US" u="sng" dirty="0" smtClean="0"/>
              <a:t>Google</a:t>
            </a:r>
            <a:r>
              <a:rPr lang="en-US" dirty="0" smtClean="0"/>
              <a:t> and </a:t>
            </a:r>
            <a:r>
              <a:rPr lang="en-US" u="sng" dirty="0" smtClean="0"/>
              <a:t>You </a:t>
            </a:r>
            <a:r>
              <a:rPr lang="en-US" u="sng" dirty="0"/>
              <a:t>T</a:t>
            </a:r>
            <a:r>
              <a:rPr lang="en-US" u="sng" dirty="0" smtClean="0"/>
              <a:t>ube</a:t>
            </a:r>
            <a:r>
              <a:rPr lang="en-US" dirty="0" smtClean="0"/>
              <a:t> for example works.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Help: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39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 </a:t>
            </a:r>
            <a:r>
              <a:rPr lang="en-US" sz="3600" b="1" u="sng" dirty="0" smtClean="0"/>
              <a:t>bibliography</a:t>
            </a:r>
            <a:r>
              <a:rPr lang="en-US" sz="3600" dirty="0" smtClean="0"/>
              <a:t> is a list of sources (books, journals, websites, etc.)</a:t>
            </a:r>
          </a:p>
          <a:p>
            <a:pPr lvl="1"/>
            <a:r>
              <a:rPr lang="en-US" sz="2400" dirty="0" smtClean="0"/>
              <a:t>This is what you know as the</a:t>
            </a:r>
            <a:r>
              <a:rPr lang="en-US" sz="2400" dirty="0" smtClean="0"/>
              <a:t> </a:t>
            </a:r>
            <a:r>
              <a:rPr lang="en-US" sz="2400" u="sng" dirty="0" smtClean="0"/>
              <a:t>W</a:t>
            </a:r>
            <a:r>
              <a:rPr lang="en-US" sz="2400" u="sng" dirty="0" smtClean="0"/>
              <a:t>orks </a:t>
            </a:r>
            <a:r>
              <a:rPr lang="en-US" sz="2400" u="sng" dirty="0" smtClean="0"/>
              <a:t>C</a:t>
            </a:r>
            <a:r>
              <a:rPr lang="en-US" sz="2400" u="sng" dirty="0" smtClean="0"/>
              <a:t>ited </a:t>
            </a:r>
            <a:r>
              <a:rPr lang="en-US" sz="2400" dirty="0" smtClean="0"/>
              <a:t>page!</a:t>
            </a:r>
          </a:p>
          <a:p>
            <a:pPr marL="82296" indent="0">
              <a:buNone/>
            </a:pPr>
            <a:endParaRPr lang="en-US" sz="2800" u="sng" dirty="0"/>
          </a:p>
          <a:p>
            <a:pPr marL="82296" indent="0">
              <a:buNone/>
            </a:pPr>
            <a:endParaRPr lang="en-US" sz="2800" u="sng" dirty="0"/>
          </a:p>
          <a:p>
            <a:r>
              <a:rPr lang="en-US" sz="3600" dirty="0" smtClean="0"/>
              <a:t>An</a:t>
            </a:r>
            <a:r>
              <a:rPr lang="en-US" sz="3600" dirty="0" smtClean="0"/>
              <a:t> </a:t>
            </a:r>
            <a:r>
              <a:rPr lang="en-US" sz="3600" b="1" u="sng" dirty="0" smtClean="0"/>
              <a:t>annotation</a:t>
            </a:r>
            <a:r>
              <a:rPr lang="en-US" sz="3600" dirty="0" smtClean="0"/>
              <a:t> </a:t>
            </a:r>
            <a:r>
              <a:rPr lang="en-US" sz="3600" dirty="0" smtClean="0"/>
              <a:t>is a review or summary.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an annotated bibliography?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781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annotated bibliography puts together the </a:t>
            </a:r>
            <a:r>
              <a:rPr lang="en-US" b="1" u="sng" dirty="0" smtClean="0"/>
              <a:t>bibliography</a:t>
            </a:r>
            <a:r>
              <a:rPr lang="en-US" dirty="0" smtClean="0"/>
              <a:t> and the </a:t>
            </a:r>
            <a:r>
              <a:rPr lang="en-US" b="1" u="sng" dirty="0" smtClean="0"/>
              <a:t>annotation</a:t>
            </a:r>
            <a:r>
              <a:rPr lang="en-US" dirty="0" smtClean="0"/>
              <a:t> in one paper.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marL="82296" indent="0">
              <a:buNone/>
            </a:pPr>
            <a:endParaRPr lang="en-US" sz="2400" dirty="0" smtClean="0">
              <a:hlinkClick r:id="rId3"/>
            </a:endParaRPr>
          </a:p>
          <a:p>
            <a:pPr marL="82296" indent="0">
              <a:buNone/>
            </a:pPr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://owl.english.purdue.edu/owl/resource/614/03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Annotated Bibliography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019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88680" cy="57150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1800" b="1" dirty="0" smtClean="0"/>
              <a:t>(DOUBLE SPACED FULL TEXT ONLINE)</a:t>
            </a:r>
            <a:endParaRPr lang="en-US" sz="1800" b="1" dirty="0"/>
          </a:p>
          <a:p>
            <a:pPr marL="82296" indent="0">
              <a:buNone/>
            </a:pPr>
            <a:r>
              <a:rPr lang="en-US" sz="1800" dirty="0" err="1"/>
              <a:t>Lamott</a:t>
            </a:r>
            <a:r>
              <a:rPr lang="en-US" sz="1800" dirty="0"/>
              <a:t>, Anne. Bird by Bird: Some Instructions on Writing and Life. New York: </a:t>
            </a:r>
            <a:endParaRPr lang="en-US" sz="1800" dirty="0" smtClean="0"/>
          </a:p>
          <a:p>
            <a:pPr marL="82296" indent="0">
              <a:buNone/>
            </a:pPr>
            <a:r>
              <a:rPr lang="en-US" sz="1800" dirty="0" smtClean="0"/>
              <a:t>    Anchor </a:t>
            </a:r>
            <a:r>
              <a:rPr lang="en-US" sz="1800" dirty="0"/>
              <a:t>Books, 1995. Print.</a:t>
            </a:r>
          </a:p>
          <a:p>
            <a:pPr marL="82296" indent="0">
              <a:buNone/>
            </a:pPr>
            <a:r>
              <a:rPr lang="en-US" sz="1800" dirty="0"/>
              <a:t> </a:t>
            </a:r>
          </a:p>
          <a:p>
            <a:pPr marL="82296" indent="0">
              <a:buNone/>
            </a:pPr>
            <a:r>
              <a:rPr lang="en-US" sz="1800" dirty="0" err="1"/>
              <a:t>Lamott's</a:t>
            </a:r>
            <a:r>
              <a:rPr lang="en-US" sz="1800" dirty="0"/>
              <a:t> book offers honest advice on the nature of a writing life, complete with its insecurities and failures. Taking a humorous approach to the realities of being a writer, the chapters in </a:t>
            </a:r>
            <a:r>
              <a:rPr lang="en-US" sz="1800" dirty="0" err="1"/>
              <a:t>Lamott's</a:t>
            </a:r>
            <a:r>
              <a:rPr lang="en-US" sz="1800" dirty="0"/>
              <a:t> book are wry and anecdotal and offer advice on everything from plot development to jealousy, from perfectionism to struggling with one's own internal critic. In the process, </a:t>
            </a:r>
            <a:r>
              <a:rPr lang="en-US" sz="1800" dirty="0" err="1"/>
              <a:t>Lamott</a:t>
            </a:r>
            <a:r>
              <a:rPr lang="en-US" sz="1800" dirty="0"/>
              <a:t> includes writing exercises designed to be both productive and fun.</a:t>
            </a:r>
          </a:p>
          <a:p>
            <a:pPr marL="82296" indent="0">
              <a:buNone/>
            </a:pPr>
            <a:r>
              <a:rPr lang="en-US" sz="1800" dirty="0"/>
              <a:t> </a:t>
            </a:r>
          </a:p>
          <a:p>
            <a:pPr marL="82296" indent="0">
              <a:buNone/>
            </a:pPr>
            <a:r>
              <a:rPr lang="en-US" sz="1800" dirty="0" err="1"/>
              <a:t>Lamott</a:t>
            </a:r>
            <a:r>
              <a:rPr lang="en-US" sz="1800" dirty="0"/>
              <a:t> offers sane advice for those struggling with the anxieties of writing, but her main project seems to be offering the reader a reality check regarding writing, publishing, and struggling with one's own imperfect humanity in the process. Rather than a practical handbook to producing and/or publishing, this text is indispensable because of its honest perspective, its down-to-earth humor, and its encouraging approach.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7498080" cy="1143000"/>
          </a:xfrm>
        </p:spPr>
        <p:txBody>
          <a:bodyPr/>
          <a:lstStyle/>
          <a:p>
            <a:r>
              <a:rPr lang="en-US" dirty="0" smtClean="0"/>
              <a:t>Sample MLA Annotation: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570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In the sample </a:t>
            </a:r>
            <a:r>
              <a:rPr lang="en-US" sz="4400" dirty="0" smtClean="0"/>
              <a:t>annotation, </a:t>
            </a:r>
            <a:r>
              <a:rPr lang="en-US" sz="4400" dirty="0"/>
              <a:t>the writer </a:t>
            </a:r>
            <a:r>
              <a:rPr lang="en-US" sz="4400" dirty="0" smtClean="0"/>
              <a:t>includes: </a:t>
            </a:r>
            <a:r>
              <a:rPr lang="en-US" sz="4400" u="sng" dirty="0"/>
              <a:t>a summary</a:t>
            </a:r>
            <a:r>
              <a:rPr lang="en-US" sz="4400" dirty="0"/>
              <a:t>, </a:t>
            </a:r>
            <a:r>
              <a:rPr lang="en-US" sz="4400" u="sng" dirty="0"/>
              <a:t>an evaluation of the text</a:t>
            </a:r>
            <a:r>
              <a:rPr lang="en-US" sz="4400" dirty="0"/>
              <a:t>, and </a:t>
            </a:r>
            <a:r>
              <a:rPr lang="en-US" sz="4400" u="sng" dirty="0"/>
              <a:t>a reflection </a:t>
            </a:r>
            <a:r>
              <a:rPr lang="en-US" sz="4400" dirty="0"/>
              <a:t>on its applicability to his/her own research, respectively</a:t>
            </a:r>
            <a:r>
              <a:rPr lang="en-US" sz="4400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Parts: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450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annotated bibliography is an </a:t>
            </a:r>
            <a:r>
              <a:rPr lang="en-US" u="sng" dirty="0"/>
              <a:t>alphabetical</a:t>
            </a:r>
            <a:r>
              <a:rPr lang="en-US" dirty="0"/>
              <a:t> list of citations to books, articles, and documents. 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/>
              <a:t>citation is followed by a brief (usually about 150 words) descriptive and evaluative paragraph, the annotation.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purpose of the annotation is to inform the reader of the relevance, accuracy, and quality of the sources cited.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38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ocate </a:t>
            </a:r>
            <a:r>
              <a:rPr lang="en-US" dirty="0"/>
              <a:t>and record citations to books, periodicals, and documents that may contain useful information and ideas on your topic. </a:t>
            </a:r>
            <a:endParaRPr lang="en-US" dirty="0" smtClean="0"/>
          </a:p>
          <a:p>
            <a:r>
              <a:rPr lang="en-US" dirty="0" smtClean="0"/>
              <a:t>Briefly </a:t>
            </a:r>
            <a:r>
              <a:rPr lang="en-US" dirty="0"/>
              <a:t>examine and review the actual items. </a:t>
            </a:r>
            <a:endParaRPr lang="en-US" dirty="0" smtClean="0"/>
          </a:p>
          <a:p>
            <a:r>
              <a:rPr lang="en-US" dirty="0" smtClean="0"/>
              <a:t>Then </a:t>
            </a:r>
            <a:r>
              <a:rPr lang="en-US" dirty="0"/>
              <a:t>choose those works that provide a variety of perspectives on your topic.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33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Cite the book, article, or document using the appropriate</a:t>
            </a:r>
            <a:r>
              <a:rPr lang="en-US" sz="4000" dirty="0" smtClean="0"/>
              <a:t> MLA style</a:t>
            </a:r>
            <a:r>
              <a:rPr lang="en-US" sz="4000" dirty="0" smtClean="0"/>
              <a:t>.</a:t>
            </a:r>
          </a:p>
          <a:p>
            <a:endParaRPr lang="en-US" dirty="0" smtClean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sz="2000" dirty="0" err="1"/>
              <a:t>Lamott</a:t>
            </a:r>
            <a:r>
              <a:rPr lang="en-US" sz="2000" dirty="0"/>
              <a:t>, Anne. </a:t>
            </a:r>
            <a:r>
              <a:rPr lang="en-US" sz="2000" i="1" dirty="0"/>
              <a:t>Bird by Bird: Some Instructions on </a:t>
            </a:r>
            <a:r>
              <a:rPr lang="en-US" sz="2000" i="1" dirty="0" smtClean="0"/>
              <a:t> Writing </a:t>
            </a:r>
            <a:r>
              <a:rPr lang="en-US" sz="2000" i="1" dirty="0"/>
              <a:t>and Life.</a:t>
            </a:r>
            <a:r>
              <a:rPr lang="en-US" sz="2000" dirty="0"/>
              <a:t> </a:t>
            </a:r>
            <a:r>
              <a:rPr lang="en-US" sz="2000" dirty="0" smtClean="0"/>
              <a:t>	New </a:t>
            </a:r>
            <a:r>
              <a:rPr lang="en-US" sz="2000" dirty="0"/>
              <a:t>York: Anchor Books, 1995. Print.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673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Write a concise annotation that summarizes the central theme and scope of the book or article. </a:t>
            </a:r>
            <a:endParaRPr lang="en-US" dirty="0" smtClean="0"/>
          </a:p>
          <a:p>
            <a:r>
              <a:rPr lang="en-US" dirty="0" smtClean="0"/>
              <a:t>Include </a:t>
            </a:r>
            <a:r>
              <a:rPr lang="en-US" dirty="0"/>
              <a:t>one or more sentences that </a:t>
            </a:r>
            <a:endParaRPr lang="en-US" dirty="0" smtClean="0"/>
          </a:p>
          <a:p>
            <a:pPr lvl="1"/>
            <a:r>
              <a:rPr lang="en-US" dirty="0" smtClean="0"/>
              <a:t>1. Evaluate </a:t>
            </a:r>
            <a:r>
              <a:rPr lang="en-US" dirty="0"/>
              <a:t>the authority or background of the author, </a:t>
            </a:r>
            <a:endParaRPr lang="en-US" dirty="0" smtClean="0"/>
          </a:p>
          <a:p>
            <a:pPr lvl="1"/>
            <a:r>
              <a:rPr lang="en-US" dirty="0" smtClean="0"/>
              <a:t>2. Comment </a:t>
            </a:r>
            <a:r>
              <a:rPr lang="en-US" dirty="0"/>
              <a:t>on the intended audience, </a:t>
            </a:r>
            <a:endParaRPr lang="en-US" dirty="0" smtClean="0"/>
          </a:p>
          <a:p>
            <a:pPr lvl="1"/>
            <a:r>
              <a:rPr lang="en-US" dirty="0" smtClean="0"/>
              <a:t>3. Compare </a:t>
            </a:r>
            <a:r>
              <a:rPr lang="en-US" dirty="0"/>
              <a:t>or contrast this work with another you have cited, or </a:t>
            </a:r>
            <a:endParaRPr lang="en-US" dirty="0" smtClean="0"/>
          </a:p>
          <a:p>
            <a:pPr lvl="1"/>
            <a:r>
              <a:rPr lang="en-US" dirty="0" smtClean="0"/>
              <a:t>4. Explain </a:t>
            </a:r>
            <a:r>
              <a:rPr lang="en-US" dirty="0"/>
              <a:t>how this work illuminates your bibliography topic.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81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63</TotalTime>
  <Words>671</Words>
  <Application>Microsoft Macintosh PowerPoint</Application>
  <PresentationFormat>On-screen Show (4:3)</PresentationFormat>
  <Paragraphs>69</Paragraphs>
  <Slides>11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How to write an</vt:lpstr>
      <vt:lpstr>What is an annotated bibliography?</vt:lpstr>
      <vt:lpstr>Annotated Bibliography</vt:lpstr>
      <vt:lpstr>Sample MLA Annotation:</vt:lpstr>
      <vt:lpstr>Sample Parts:</vt:lpstr>
      <vt:lpstr>Your Assignment:</vt:lpstr>
      <vt:lpstr>First:</vt:lpstr>
      <vt:lpstr>Next:</vt:lpstr>
      <vt:lpstr>Last:</vt:lpstr>
      <vt:lpstr>Your Paper Needs:</vt:lpstr>
      <vt:lpstr>Additional Help: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an</dc:title>
  <dc:creator>Stacy</dc:creator>
  <cp:lastModifiedBy>sitter</cp:lastModifiedBy>
  <cp:revision>7</cp:revision>
  <dcterms:created xsi:type="dcterms:W3CDTF">2012-12-18T05:54:33Z</dcterms:created>
  <dcterms:modified xsi:type="dcterms:W3CDTF">2012-12-18T05:58:21Z</dcterms:modified>
</cp:coreProperties>
</file>